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318" r:id="rId15"/>
    <p:sldId id="319" r:id="rId16"/>
    <p:sldId id="269" r:id="rId17"/>
    <p:sldId id="270" r:id="rId18"/>
    <p:sldId id="271" r:id="rId19"/>
    <p:sldId id="298" r:id="rId20"/>
    <p:sldId id="272" r:id="rId21"/>
    <p:sldId id="299" r:id="rId22"/>
    <p:sldId id="273" r:id="rId23"/>
    <p:sldId id="321" r:id="rId24"/>
    <p:sldId id="322" r:id="rId25"/>
    <p:sldId id="274" r:id="rId26"/>
    <p:sldId id="275" r:id="rId27"/>
    <p:sldId id="276" r:id="rId28"/>
    <p:sldId id="293" r:id="rId29"/>
    <p:sldId id="277" r:id="rId30"/>
    <p:sldId id="278" r:id="rId31"/>
    <p:sldId id="279" r:id="rId32"/>
    <p:sldId id="300" r:id="rId33"/>
    <p:sldId id="280" r:id="rId34"/>
    <p:sldId id="301" r:id="rId35"/>
    <p:sldId id="281" r:id="rId36"/>
    <p:sldId id="282" r:id="rId37"/>
    <p:sldId id="302" r:id="rId38"/>
    <p:sldId id="320" r:id="rId39"/>
    <p:sldId id="284" r:id="rId40"/>
    <p:sldId id="285" r:id="rId41"/>
    <p:sldId id="304" r:id="rId42"/>
    <p:sldId id="287" r:id="rId43"/>
    <p:sldId id="305" r:id="rId44"/>
    <p:sldId id="289" r:id="rId45"/>
    <p:sldId id="290" r:id="rId46"/>
    <p:sldId id="306" r:id="rId47"/>
    <p:sldId id="291" r:id="rId48"/>
    <p:sldId id="292" r:id="rId49"/>
    <p:sldId id="294" r:id="rId50"/>
    <p:sldId id="296" r:id="rId51"/>
    <p:sldId id="297" r:id="rId52"/>
    <p:sldId id="307" r:id="rId53"/>
    <p:sldId id="309" r:id="rId54"/>
    <p:sldId id="310" r:id="rId55"/>
    <p:sldId id="311" r:id="rId56"/>
    <p:sldId id="312" r:id="rId57"/>
    <p:sldId id="313" r:id="rId58"/>
    <p:sldId id="314" r:id="rId59"/>
    <p:sldId id="315" r:id="rId60"/>
    <p:sldId id="316" r:id="rId61"/>
    <p:sldId id="323" r:id="rId62"/>
    <p:sldId id="31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481" autoAdjust="0"/>
    <p:restoredTop sz="94660"/>
  </p:normalViewPr>
  <p:slideViewPr>
    <p:cSldViewPr snapToGrid="0">
      <p:cViewPr varScale="1">
        <p:scale>
          <a:sx n="76" d="100"/>
          <a:sy n="76" d="100"/>
        </p:scale>
        <p:origin x="-8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8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40742A-61C2-4708-8C50-9536A99C64B8}" type="datetimeFigureOut">
              <a:rPr lang="en-US" smtClean="0"/>
              <a:pPr/>
              <a:t>8/15/2011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C3398-D440-46A4-8E6F-EA9842A781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40742A-61C2-4708-8C50-9536A99C64B8}" type="datetimeFigureOut">
              <a:rPr lang="en-US" smtClean="0"/>
              <a:pPr/>
              <a:t>8/15/2011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C3398-D440-46A4-8E6F-EA9842A781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40742A-61C2-4708-8C50-9536A99C64B8}" type="datetimeFigureOut">
              <a:rPr lang="en-US" smtClean="0"/>
              <a:pPr/>
              <a:t>8/15/2011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C3398-D440-46A4-8E6F-EA9842A781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40742A-61C2-4708-8C50-9536A99C64B8}" type="datetimeFigureOut">
              <a:rPr lang="en-US" smtClean="0"/>
              <a:pPr/>
              <a:t>8/15/2011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C3398-D440-46A4-8E6F-EA9842A781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40742A-61C2-4708-8C50-9536A99C64B8}" type="datetimeFigureOut">
              <a:rPr lang="en-US" smtClean="0"/>
              <a:pPr/>
              <a:t>8/15/2011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C3398-D440-46A4-8E6F-EA9842A781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40742A-61C2-4708-8C50-9536A99C64B8}" type="datetimeFigureOut">
              <a:rPr lang="en-US" smtClean="0"/>
              <a:pPr/>
              <a:t>8/15/2011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C3398-D440-46A4-8E6F-EA9842A781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40742A-61C2-4708-8C50-9536A99C64B8}" type="datetimeFigureOut">
              <a:rPr lang="en-US" smtClean="0"/>
              <a:pPr/>
              <a:t>8/15/2011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5C3398-D440-46A4-8E6F-EA9842A781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40742A-61C2-4708-8C50-9536A99C64B8}" type="datetimeFigureOut">
              <a:rPr lang="en-US" smtClean="0"/>
              <a:pPr/>
              <a:t>8/15/2011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5C3398-D440-46A4-8E6F-EA9842A781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0742A-61C2-4708-8C50-9536A99C64B8}" type="datetimeFigureOut">
              <a:rPr lang="en-US" smtClean="0"/>
              <a:pPr/>
              <a:t>8/15/2011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5C3398-D440-46A4-8E6F-EA9842A781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0742A-61C2-4708-8C50-9536A99C64B8}" type="datetimeFigureOut">
              <a:rPr lang="en-US" smtClean="0"/>
              <a:pPr/>
              <a:t>8/15/2011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C3398-D440-46A4-8E6F-EA9842A781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0742A-61C2-4708-8C50-9536A99C64B8}" type="datetimeFigureOut">
              <a:rPr lang="en-US" smtClean="0"/>
              <a:pPr/>
              <a:t>8/15/2011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C3398-D440-46A4-8E6F-EA9842A781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0742A-61C2-4708-8C50-9536A99C64B8}" type="datetimeFigureOut">
              <a:rPr lang="en-US" smtClean="0"/>
              <a:pPr/>
              <a:t>8/15/2011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C3398-D440-46A4-8E6F-EA9842A781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rmAutofit/>
          </a:bodyPr>
          <a:lstStyle/>
          <a:p>
            <a:r>
              <a:rPr lang="en-US" sz="3600" u="sng" dirty="0" smtClean="0">
                <a:latin typeface="Arial" pitchFamily="34" charset="0"/>
                <a:cs typeface="Arial" pitchFamily="34" charset="0"/>
              </a:rPr>
              <a:t>Student Handout Packet</a:t>
            </a:r>
            <a:endParaRPr lang="en-US" sz="3600" u="sng" dirty="0">
              <a:latin typeface="Arial" pitchFamily="34" charset="0"/>
              <a:cs typeface="Arial" pitchFamily="34" charset="0"/>
            </a:endParaRPr>
          </a:p>
        </p:txBody>
      </p:sp>
      <p:sp>
        <p:nvSpPr>
          <p:cNvPr id="3" name="Subtitle 2"/>
          <p:cNvSpPr>
            <a:spLocks noGrp="1"/>
          </p:cNvSpPr>
          <p:nvPr>
            <p:ph type="subTitle" idx="1"/>
          </p:nvPr>
        </p:nvSpPr>
        <p:spPr>
          <a:xfrm>
            <a:off x="1371600" y="2667000"/>
            <a:ext cx="6400800" cy="1752600"/>
          </a:xfrm>
        </p:spPr>
        <p:txBody>
          <a:bodyPr>
            <a:normAutofit/>
          </a:bodyPr>
          <a:lstStyle/>
          <a:p>
            <a:r>
              <a:rPr lang="en-US" sz="4000" dirty="0" smtClean="0">
                <a:solidFill>
                  <a:schemeClr val="tx1"/>
                </a:solidFill>
                <a:latin typeface="Arial" pitchFamily="34" charset="0"/>
                <a:cs typeface="Arial" pitchFamily="34" charset="0"/>
              </a:rPr>
              <a:t>Go to page A4</a:t>
            </a:r>
            <a:endParaRPr lang="en-US" sz="4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470025"/>
          </a:xfrm>
        </p:spPr>
        <p:txBody>
          <a:bodyPr>
            <a:normAutofit fontScale="90000"/>
          </a:bodyPr>
          <a:lstStyle/>
          <a:p>
            <a:pPr>
              <a:lnSpc>
                <a:spcPct val="150000"/>
              </a:lnSpc>
            </a:pPr>
            <a:r>
              <a:rPr lang="en-US" sz="2800" dirty="0" smtClean="0">
                <a:latin typeface="Arial" pitchFamily="34" charset="0"/>
                <a:cs typeface="Arial" pitchFamily="34" charset="0"/>
              </a:rPr>
              <a:t>The key to analyzing a schematic is to know the</a:t>
            </a:r>
            <a:br>
              <a:rPr lang="en-US" sz="2800" dirty="0" smtClean="0">
                <a:latin typeface="Arial" pitchFamily="34" charset="0"/>
                <a:cs typeface="Arial" pitchFamily="34" charset="0"/>
              </a:rPr>
            </a:br>
            <a:r>
              <a:rPr lang="en-US" sz="3600" u="sng" dirty="0" smtClean="0">
                <a:solidFill>
                  <a:srgbClr val="FF0000"/>
                </a:solidFill>
                <a:latin typeface="Arial" pitchFamily="34" charset="0"/>
                <a:cs typeface="Arial" pitchFamily="34" charset="0"/>
              </a:rPr>
              <a:t>symbols</a:t>
            </a:r>
            <a:r>
              <a:rPr lang="en-US" sz="2800" dirty="0" smtClean="0">
                <a:latin typeface="Arial" pitchFamily="34" charset="0"/>
                <a:cs typeface="Arial" pitchFamily="34" charset="0"/>
              </a:rPr>
              <a:t> and their </a:t>
            </a:r>
            <a:r>
              <a:rPr lang="en-US" sz="3600" u="sng" dirty="0" smtClean="0">
                <a:solidFill>
                  <a:srgbClr val="FF0000"/>
                </a:solidFill>
                <a:latin typeface="Arial" pitchFamily="34" charset="0"/>
                <a:cs typeface="Arial" pitchFamily="34" charset="0"/>
              </a:rPr>
              <a:t>functions</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
        <p:nvSpPr>
          <p:cNvPr id="3" name="Subtitle 2"/>
          <p:cNvSpPr>
            <a:spLocks noGrp="1"/>
          </p:cNvSpPr>
          <p:nvPr>
            <p:ph type="subTitle" idx="1"/>
          </p:nvPr>
        </p:nvSpPr>
        <p:spPr>
          <a:xfrm>
            <a:off x="1295400" y="2819400"/>
            <a:ext cx="6553200" cy="3352800"/>
          </a:xfrm>
        </p:spPr>
        <p:txBody>
          <a:bodyPr>
            <a:normAutofit/>
          </a:bodyPr>
          <a:lstStyle/>
          <a:p>
            <a:pPr algn="just">
              <a:lnSpc>
                <a:spcPct val="150000"/>
              </a:lnSpc>
            </a:pPr>
            <a:r>
              <a:rPr lang="en-US" sz="2400" dirty="0" smtClean="0">
                <a:solidFill>
                  <a:schemeClr val="tx1"/>
                </a:solidFill>
                <a:latin typeface="Arial" pitchFamily="34" charset="0"/>
                <a:cs typeface="Arial" pitchFamily="34" charset="0"/>
              </a:rPr>
              <a:t>So we are now going to proceed with a step-by-step analysis of this schematic, looking at both the symbol and then the function of the component.</a:t>
            </a:r>
            <a:endParaRPr lang="en-US" sz="24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7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4.jpg"/>
          <p:cNvPicPr>
            <a:picLocks noChangeAspect="1"/>
          </p:cNvPicPr>
          <p:nvPr/>
        </p:nvPicPr>
        <p:blipFill>
          <a:blip r:embed="rId2" cstate="print"/>
          <a:stretch>
            <a:fillRect/>
          </a:stretch>
        </p:blipFill>
        <p:spPr>
          <a:xfrm>
            <a:off x="1644090" y="0"/>
            <a:ext cx="5855820"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16362"/>
          </a:xfrm>
        </p:spPr>
        <p:txBody>
          <a:bodyPr>
            <a:noAutofit/>
          </a:bodyPr>
          <a:lstStyle/>
          <a:p>
            <a:pPr algn="just">
              <a:lnSpc>
                <a:spcPct val="150000"/>
              </a:lnSpc>
            </a:pPr>
            <a:r>
              <a:rPr lang="en-US" sz="2800" dirty="0" smtClean="0">
                <a:latin typeface="Arial" pitchFamily="34" charset="0"/>
                <a:cs typeface="Arial" pitchFamily="34" charset="0"/>
              </a:rPr>
              <a:t>Locate the black and white wires coming in from the line.  There is a note that indicates ‘115v.’  Therefore, there is 115v to this furnace and we will analyze the 115v circuit first.</a:t>
            </a:r>
            <a:endParaRPr lang="en-US"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jpg"/>
          <p:cNvPicPr>
            <a:picLocks noChangeAspect="1"/>
          </p:cNvPicPr>
          <p:nvPr/>
        </p:nvPicPr>
        <p:blipFill>
          <a:blip r:embed="rId2" cstate="print"/>
          <a:stretch>
            <a:fillRect/>
          </a:stretch>
        </p:blipFill>
        <p:spPr>
          <a:xfrm>
            <a:off x="1644090" y="0"/>
            <a:ext cx="5855820" cy="6858000"/>
          </a:xfrm>
          <a:prstGeom prst="rect">
            <a:avLst/>
          </a:prstGeom>
        </p:spPr>
      </p:pic>
      <p:sp>
        <p:nvSpPr>
          <p:cNvPr id="4" name="Oval 3"/>
          <p:cNvSpPr/>
          <p:nvPr/>
        </p:nvSpPr>
        <p:spPr>
          <a:xfrm>
            <a:off x="1828800" y="4114800"/>
            <a:ext cx="914400" cy="9144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16362"/>
          </a:xfrm>
        </p:spPr>
        <p:txBody>
          <a:bodyPr>
            <a:noAutofit/>
          </a:bodyPr>
          <a:lstStyle/>
          <a:p>
            <a:pPr algn="just">
              <a:lnSpc>
                <a:spcPct val="150000"/>
              </a:lnSpc>
            </a:pPr>
            <a:r>
              <a:rPr lang="en-US" sz="2800" dirty="0" smtClean="0">
                <a:latin typeface="Arial" pitchFamily="34" charset="0"/>
                <a:cs typeface="Arial" pitchFamily="34" charset="0"/>
              </a:rPr>
              <a:t>Follow the black and white wires coming in from the line.  You should notice that they connect to two wires on the transformer.  The incoming power is connected to the primary of the transformer.</a:t>
            </a:r>
            <a:endParaRPr lang="en-US"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jpg"/>
          <p:cNvPicPr>
            <a:picLocks noChangeAspect="1"/>
          </p:cNvPicPr>
          <p:nvPr/>
        </p:nvPicPr>
        <p:blipFill>
          <a:blip r:embed="rId2" cstate="print"/>
          <a:stretch>
            <a:fillRect/>
          </a:stretch>
        </p:blipFill>
        <p:spPr>
          <a:xfrm>
            <a:off x="1644090" y="0"/>
            <a:ext cx="5855820" cy="6858000"/>
          </a:xfrm>
          <a:prstGeom prst="rect">
            <a:avLst/>
          </a:prstGeom>
        </p:spPr>
      </p:pic>
      <p:sp>
        <p:nvSpPr>
          <p:cNvPr id="4" name="Oval 3"/>
          <p:cNvSpPr/>
          <p:nvPr/>
        </p:nvSpPr>
        <p:spPr>
          <a:xfrm>
            <a:off x="2919470" y="4015648"/>
            <a:ext cx="914400" cy="9144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2049137" y="4340646"/>
            <a:ext cx="1421176" cy="330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060154" y="4792338"/>
            <a:ext cx="1090670" cy="330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noAutofit/>
          </a:bodyPr>
          <a:lstStyle/>
          <a:p>
            <a:pPr algn="just">
              <a:lnSpc>
                <a:spcPct val="150000"/>
              </a:lnSpc>
            </a:pPr>
            <a:r>
              <a:rPr lang="en-US" sz="2800" dirty="0" smtClean="0">
                <a:latin typeface="Arial" pitchFamily="34" charset="0"/>
                <a:cs typeface="Arial" pitchFamily="34" charset="0"/>
              </a:rPr>
              <a:t>Now continue following the black wire and you should see that it connects to terminal 1 on the ‘Fan Relay.’</a:t>
            </a:r>
            <a:endParaRPr lang="en-US"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jpg"/>
          <p:cNvPicPr>
            <a:picLocks noChangeAspect="1"/>
          </p:cNvPicPr>
          <p:nvPr/>
        </p:nvPicPr>
        <p:blipFill>
          <a:blip r:embed="rId2" cstate="print"/>
          <a:stretch>
            <a:fillRect/>
          </a:stretch>
        </p:blipFill>
        <p:spPr>
          <a:xfrm>
            <a:off x="1644090" y="0"/>
            <a:ext cx="5855820" cy="6858000"/>
          </a:xfrm>
          <a:prstGeom prst="rect">
            <a:avLst/>
          </a:prstGeom>
        </p:spPr>
      </p:pic>
      <p:sp>
        <p:nvSpPr>
          <p:cNvPr id="4" name="Oval 3"/>
          <p:cNvSpPr/>
          <p:nvPr/>
        </p:nvSpPr>
        <p:spPr>
          <a:xfrm>
            <a:off x="4038600" y="3962400"/>
            <a:ext cx="1143000" cy="10668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3574473" y="4239491"/>
            <a:ext cx="731520" cy="11637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470025"/>
          </a:xfrm>
        </p:spPr>
        <p:txBody>
          <a:bodyPr>
            <a:normAutofit/>
          </a:bodyPr>
          <a:lstStyle/>
          <a:p>
            <a:pPr>
              <a:lnSpc>
                <a:spcPct val="150000"/>
              </a:lnSpc>
            </a:pPr>
            <a:r>
              <a:rPr lang="en-US" sz="4000" u="sng" dirty="0" smtClean="0">
                <a:latin typeface="Arial" pitchFamily="34" charset="0"/>
                <a:cs typeface="Arial" pitchFamily="34" charset="0"/>
              </a:rPr>
              <a:t>Fan Relay</a:t>
            </a:r>
            <a:endParaRPr lang="en-US" sz="4000" u="sng" dirty="0">
              <a:latin typeface="Arial" pitchFamily="34" charset="0"/>
              <a:cs typeface="Arial" pitchFamily="34" charset="0"/>
            </a:endParaRPr>
          </a:p>
        </p:txBody>
      </p:sp>
      <p:sp>
        <p:nvSpPr>
          <p:cNvPr id="3" name="Subtitle 2"/>
          <p:cNvSpPr>
            <a:spLocks noGrp="1"/>
          </p:cNvSpPr>
          <p:nvPr>
            <p:ph type="subTitle" idx="1"/>
          </p:nvPr>
        </p:nvSpPr>
        <p:spPr>
          <a:xfrm>
            <a:off x="533400" y="1828800"/>
            <a:ext cx="8153400" cy="4191000"/>
          </a:xfrm>
        </p:spPr>
        <p:txBody>
          <a:bodyPr>
            <a:normAutofit/>
          </a:bodyPr>
          <a:lstStyle/>
          <a:p>
            <a:pPr marL="457200" indent="-457200" algn="just">
              <a:lnSpc>
                <a:spcPct val="150000"/>
              </a:lnSpc>
              <a:buAutoNum type="arabicPeriod"/>
              <a:tabLst>
                <a:tab pos="511175" algn="l"/>
              </a:tabLst>
            </a:pPr>
            <a:r>
              <a:rPr lang="en-US" sz="2400" dirty="0" smtClean="0">
                <a:solidFill>
                  <a:schemeClr val="tx1"/>
                </a:solidFill>
                <a:latin typeface="Arial" pitchFamily="34" charset="0"/>
                <a:cs typeface="Arial" pitchFamily="34" charset="0"/>
              </a:rPr>
              <a:t>The fan relay controls the fan, but how?</a:t>
            </a:r>
          </a:p>
          <a:p>
            <a:pPr marL="457200" indent="-457200" algn="just">
              <a:lnSpc>
                <a:spcPct val="150000"/>
              </a:lnSpc>
              <a:buAutoNum type="arabicPeriod"/>
              <a:tabLst>
                <a:tab pos="511175" algn="l"/>
              </a:tabLst>
            </a:pPr>
            <a:r>
              <a:rPr lang="en-US" sz="2400" dirty="0" smtClean="0">
                <a:solidFill>
                  <a:schemeClr val="tx1"/>
                </a:solidFill>
                <a:latin typeface="Arial" pitchFamily="34" charset="0"/>
                <a:cs typeface="Arial" pitchFamily="34" charset="0"/>
              </a:rPr>
              <a:t>Notice there is a NO and a NC set of contacts.</a:t>
            </a:r>
          </a:p>
          <a:p>
            <a:pPr marL="457200" indent="-457200" algn="just">
              <a:lnSpc>
                <a:spcPct val="150000"/>
              </a:lnSpc>
              <a:buAutoNum type="arabicPeriod"/>
              <a:tabLst>
                <a:tab pos="511175" algn="l"/>
              </a:tabLst>
            </a:pPr>
            <a:r>
              <a:rPr lang="en-US" sz="2400" dirty="0" smtClean="0">
                <a:solidFill>
                  <a:schemeClr val="tx1"/>
                </a:solidFill>
                <a:latin typeface="Arial" pitchFamily="34" charset="0"/>
                <a:cs typeface="Arial" pitchFamily="34" charset="0"/>
              </a:rPr>
              <a:t>Follow the NO contacts, out terminal 3, then to the motor.  The NO contacts go to a ‘Blue’ wire.  This is a high speed of the motor.	</a:t>
            </a:r>
            <a:endParaRPr lang="en-US" sz="24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7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70000"/>
                                  </p:iterate>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70000"/>
                                  </p:iterate>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jpg"/>
          <p:cNvPicPr>
            <a:picLocks noChangeAspect="1"/>
          </p:cNvPicPr>
          <p:nvPr/>
        </p:nvPicPr>
        <p:blipFill>
          <a:blip r:embed="rId2" cstate="print"/>
          <a:stretch>
            <a:fillRect/>
          </a:stretch>
        </p:blipFill>
        <p:spPr>
          <a:xfrm>
            <a:off x="1644090" y="0"/>
            <a:ext cx="5855820" cy="6858000"/>
          </a:xfrm>
          <a:prstGeom prst="rect">
            <a:avLst/>
          </a:prstGeom>
        </p:spPr>
      </p:pic>
      <p:cxnSp>
        <p:nvCxnSpPr>
          <p:cNvPr id="6" name="Straight Arrow Connector 5"/>
          <p:cNvCxnSpPr/>
          <p:nvPr/>
        </p:nvCxnSpPr>
        <p:spPr>
          <a:xfrm>
            <a:off x="5105400" y="4038600"/>
            <a:ext cx="381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4838700" y="4762500"/>
            <a:ext cx="12192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4648200" y="5638800"/>
            <a:ext cx="685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jpg"/>
          <p:cNvPicPr>
            <a:picLocks noChangeAspect="1"/>
          </p:cNvPicPr>
          <p:nvPr/>
        </p:nvPicPr>
        <p:blipFill>
          <a:blip r:embed="rId2" cstate="print"/>
          <a:stretch>
            <a:fillRect/>
          </a:stretch>
        </p:blipFill>
        <p:spPr>
          <a:xfrm>
            <a:off x="1644090" y="0"/>
            <a:ext cx="5855820" cy="685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470025"/>
          </a:xfrm>
        </p:spPr>
        <p:txBody>
          <a:bodyPr>
            <a:normAutofit/>
          </a:bodyPr>
          <a:lstStyle/>
          <a:p>
            <a:pPr>
              <a:lnSpc>
                <a:spcPct val="150000"/>
              </a:lnSpc>
            </a:pPr>
            <a:r>
              <a:rPr lang="en-US" sz="4000" u="sng" dirty="0" smtClean="0">
                <a:latin typeface="Arial" pitchFamily="34" charset="0"/>
                <a:cs typeface="Arial" pitchFamily="34" charset="0"/>
              </a:rPr>
              <a:t>Fan Relay</a:t>
            </a:r>
            <a:endParaRPr lang="en-US" sz="4000" u="sng" dirty="0">
              <a:latin typeface="Arial" pitchFamily="34" charset="0"/>
              <a:cs typeface="Arial" pitchFamily="34" charset="0"/>
            </a:endParaRPr>
          </a:p>
        </p:txBody>
      </p:sp>
      <p:sp>
        <p:nvSpPr>
          <p:cNvPr id="3" name="Subtitle 2"/>
          <p:cNvSpPr>
            <a:spLocks noGrp="1"/>
          </p:cNvSpPr>
          <p:nvPr>
            <p:ph type="subTitle" idx="1"/>
          </p:nvPr>
        </p:nvSpPr>
        <p:spPr>
          <a:xfrm>
            <a:off x="533400" y="1828800"/>
            <a:ext cx="8153400" cy="4191000"/>
          </a:xfrm>
        </p:spPr>
        <p:txBody>
          <a:bodyPr>
            <a:normAutofit/>
          </a:bodyPr>
          <a:lstStyle/>
          <a:p>
            <a:pPr marL="457200" indent="-457200" algn="just">
              <a:lnSpc>
                <a:spcPct val="150000"/>
              </a:lnSpc>
              <a:tabLst>
                <a:tab pos="511175" algn="l"/>
              </a:tabLst>
            </a:pPr>
            <a:r>
              <a:rPr lang="en-US" sz="2400" dirty="0" smtClean="0">
                <a:solidFill>
                  <a:schemeClr val="tx1"/>
                </a:solidFill>
                <a:latin typeface="Arial" pitchFamily="34" charset="0"/>
                <a:cs typeface="Arial" pitchFamily="34" charset="0"/>
              </a:rPr>
              <a:t>4.	Now go back to the fan relay, terminal 2, which is the NC contacts.</a:t>
            </a:r>
          </a:p>
          <a:p>
            <a:pPr marL="457200" indent="-457200" algn="just">
              <a:lnSpc>
                <a:spcPct val="150000"/>
              </a:lnSpc>
              <a:tabLst>
                <a:tab pos="511175" algn="l"/>
              </a:tabLst>
            </a:pPr>
            <a:r>
              <a:rPr lang="en-US" sz="2400" dirty="0" smtClean="0">
                <a:solidFill>
                  <a:schemeClr val="tx1"/>
                </a:solidFill>
                <a:latin typeface="Arial" pitchFamily="34" charset="0"/>
                <a:cs typeface="Arial" pitchFamily="34" charset="0"/>
              </a:rPr>
              <a:t>5.	Follow the NC contacts, out terminal 2, then to the fan switch, and then to the fan motor.  The fan switch goes to a ‘Red’ wire.  This is a low speed of the motor.	</a:t>
            </a:r>
            <a:endParaRPr lang="en-US" sz="24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6800"/>
                            </p:stCondLst>
                            <p:childTnLst>
                              <p:par>
                                <p:cTn id="9" presetID="22" presetClass="entr" presetSubtype="8" fill="hold" grpId="0" nodeType="afterEffect">
                                  <p:stCondLst>
                                    <p:cond delay="0"/>
                                  </p:stCondLst>
                                  <p:iterate type="wd">
                                    <p:tmPct val="7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jpg"/>
          <p:cNvPicPr>
            <a:picLocks noChangeAspect="1"/>
          </p:cNvPicPr>
          <p:nvPr/>
        </p:nvPicPr>
        <p:blipFill>
          <a:blip r:embed="rId2" cstate="print"/>
          <a:stretch>
            <a:fillRect/>
          </a:stretch>
        </p:blipFill>
        <p:spPr>
          <a:xfrm>
            <a:off x="1644090" y="0"/>
            <a:ext cx="5855820" cy="6858000"/>
          </a:xfrm>
          <a:prstGeom prst="rect">
            <a:avLst/>
          </a:prstGeom>
        </p:spPr>
      </p:pic>
      <p:cxnSp>
        <p:nvCxnSpPr>
          <p:cNvPr id="6" name="Straight Arrow Connector 5"/>
          <p:cNvCxnSpPr/>
          <p:nvPr/>
        </p:nvCxnSpPr>
        <p:spPr>
          <a:xfrm>
            <a:off x="5181600" y="4572000"/>
            <a:ext cx="457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4914900" y="3848100"/>
            <a:ext cx="1447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5068094" y="4305300"/>
            <a:ext cx="2056606" cy="7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5638800" y="5334000"/>
            <a:ext cx="457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5220494" y="5752306"/>
            <a:ext cx="837406" cy="7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4648200" y="6172200"/>
            <a:ext cx="990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1000"/>
                                        <p:tgtEl>
                                          <p:spTgt spid="9"/>
                                        </p:tgtEl>
                                      </p:cBhvr>
                                    </p:animEffect>
                                  </p:childTnLst>
                                </p:cTn>
                              </p:par>
                            </p:childTnLst>
                          </p:cTn>
                        </p:par>
                        <p:par>
                          <p:cTn id="16" fill="hold">
                            <p:stCondLst>
                              <p:cond delay="3000"/>
                            </p:stCondLst>
                            <p:childTnLst>
                              <p:par>
                                <p:cTn id="17" presetID="22" presetClass="entr" presetSubtype="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1000"/>
                                        <p:tgtEl>
                                          <p:spTgt spid="13"/>
                                        </p:tgtEl>
                                      </p:cBhvr>
                                    </p:animEffect>
                                  </p:childTnLst>
                                </p:cTn>
                              </p:par>
                            </p:childTnLst>
                          </p:cTn>
                        </p:par>
                        <p:par>
                          <p:cTn id="20" fill="hold">
                            <p:stCondLst>
                              <p:cond delay="4000"/>
                            </p:stCondLst>
                            <p:childTnLst>
                              <p:par>
                                <p:cTn id="21" presetID="22" presetClass="entr" presetSubtype="1"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1000"/>
                                        <p:tgtEl>
                                          <p:spTgt spid="18"/>
                                        </p:tgtEl>
                                      </p:cBhvr>
                                    </p:animEffect>
                                  </p:childTnLst>
                                </p:cTn>
                              </p:par>
                            </p:childTnLst>
                          </p:cTn>
                        </p:par>
                        <p:par>
                          <p:cTn id="24" fill="hold">
                            <p:stCondLst>
                              <p:cond delay="5000"/>
                            </p:stCondLst>
                            <p:childTnLst>
                              <p:par>
                                <p:cTn id="25" presetID="22" presetClass="entr" presetSubtype="2"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470025"/>
          </a:xfrm>
        </p:spPr>
        <p:txBody>
          <a:bodyPr>
            <a:normAutofit/>
          </a:bodyPr>
          <a:lstStyle/>
          <a:p>
            <a:pPr>
              <a:lnSpc>
                <a:spcPct val="150000"/>
              </a:lnSpc>
            </a:pPr>
            <a:r>
              <a:rPr lang="en-US" sz="4000" u="sng" dirty="0" smtClean="0">
                <a:latin typeface="Arial" pitchFamily="34" charset="0"/>
                <a:cs typeface="Arial" pitchFamily="34" charset="0"/>
              </a:rPr>
              <a:t>Fan Relay</a:t>
            </a:r>
            <a:endParaRPr lang="en-US" sz="4000" u="sng" dirty="0">
              <a:latin typeface="Arial" pitchFamily="34" charset="0"/>
              <a:cs typeface="Arial" pitchFamily="34" charset="0"/>
            </a:endParaRPr>
          </a:p>
        </p:txBody>
      </p:sp>
      <p:sp>
        <p:nvSpPr>
          <p:cNvPr id="3" name="Subtitle 2"/>
          <p:cNvSpPr>
            <a:spLocks noGrp="1"/>
          </p:cNvSpPr>
          <p:nvPr>
            <p:ph type="subTitle" idx="1"/>
          </p:nvPr>
        </p:nvSpPr>
        <p:spPr>
          <a:xfrm>
            <a:off x="533400" y="1828800"/>
            <a:ext cx="8153400" cy="4191000"/>
          </a:xfrm>
        </p:spPr>
        <p:txBody>
          <a:bodyPr>
            <a:normAutofit/>
          </a:bodyPr>
          <a:lstStyle/>
          <a:p>
            <a:pPr algn="just">
              <a:lnSpc>
                <a:spcPct val="150000"/>
              </a:lnSpc>
            </a:pPr>
            <a:r>
              <a:rPr lang="en-US" sz="2400" dirty="0" smtClean="0">
                <a:solidFill>
                  <a:schemeClr val="tx1"/>
                </a:solidFill>
                <a:latin typeface="Arial" pitchFamily="34" charset="0"/>
                <a:cs typeface="Arial" pitchFamily="34" charset="0"/>
              </a:rPr>
              <a:t>In conclusion, the fan relay controls the speed of the motor for heating and air conditioning.  	</a:t>
            </a:r>
            <a:endParaRPr lang="en-US" sz="24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470025"/>
          </a:xfrm>
        </p:spPr>
        <p:txBody>
          <a:bodyPr>
            <a:normAutofit/>
          </a:bodyPr>
          <a:lstStyle/>
          <a:p>
            <a:pPr>
              <a:lnSpc>
                <a:spcPct val="150000"/>
              </a:lnSpc>
            </a:pPr>
            <a:r>
              <a:rPr lang="en-US" sz="4000" u="sng" dirty="0" smtClean="0">
                <a:latin typeface="Arial" pitchFamily="34" charset="0"/>
                <a:cs typeface="Arial" pitchFamily="34" charset="0"/>
              </a:rPr>
              <a:t>Fan Relay</a:t>
            </a:r>
            <a:endParaRPr lang="en-US" sz="4000" u="sng" dirty="0">
              <a:latin typeface="Arial" pitchFamily="34" charset="0"/>
              <a:cs typeface="Arial" pitchFamily="34" charset="0"/>
            </a:endParaRPr>
          </a:p>
        </p:txBody>
      </p:sp>
      <p:pic>
        <p:nvPicPr>
          <p:cNvPr id="1026" name="Picture 2" descr="G:\Pictures\P1000624.JPG"/>
          <p:cNvPicPr>
            <a:picLocks noChangeAspect="1" noChangeArrowheads="1"/>
          </p:cNvPicPr>
          <p:nvPr/>
        </p:nvPicPr>
        <p:blipFill>
          <a:blip r:embed="rId2" cstate="print"/>
          <a:srcRect/>
          <a:stretch>
            <a:fillRect/>
          </a:stretch>
        </p:blipFill>
        <p:spPr bwMode="auto">
          <a:xfrm>
            <a:off x="1299991" y="1583675"/>
            <a:ext cx="6577069" cy="493280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Pictures\P1000633.JPG"/>
          <p:cNvPicPr>
            <a:picLocks noChangeAspect="1" noChangeArrowheads="1"/>
          </p:cNvPicPr>
          <p:nvPr/>
        </p:nvPicPr>
        <p:blipFill>
          <a:blip r:embed="rId2" cstate="print"/>
          <a:srcRect/>
          <a:stretch>
            <a:fillRect/>
          </a:stretch>
        </p:blipFill>
        <p:spPr bwMode="auto">
          <a:xfrm>
            <a:off x="-1" y="0"/>
            <a:ext cx="9144002" cy="6858001"/>
          </a:xfrm>
          <a:prstGeom prst="rect">
            <a:avLst/>
          </a:prstGeom>
          <a:noFill/>
        </p:spPr>
      </p:pic>
      <p:sp>
        <p:nvSpPr>
          <p:cNvPr id="6" name="TextBox 5"/>
          <p:cNvSpPr txBox="1"/>
          <p:nvPr/>
        </p:nvSpPr>
        <p:spPr>
          <a:xfrm>
            <a:off x="749147" y="297456"/>
            <a:ext cx="1845633" cy="523220"/>
          </a:xfrm>
          <a:prstGeom prst="rect">
            <a:avLst/>
          </a:prstGeom>
          <a:solidFill>
            <a:schemeClr val="bg1"/>
          </a:solidFill>
          <a:ln w="63500">
            <a:solidFill>
              <a:schemeClr val="tx1"/>
            </a:solidFill>
          </a:ln>
        </p:spPr>
        <p:txBody>
          <a:bodyPr wrap="none" rtlCol="0">
            <a:spAutoFit/>
          </a:bodyPr>
          <a:lstStyle/>
          <a:p>
            <a:r>
              <a:rPr lang="en-US" sz="2800" dirty="0" smtClean="0">
                <a:latin typeface="Arial" pitchFamily="34" charset="0"/>
                <a:cs typeface="Arial" pitchFamily="34" charset="0"/>
              </a:rPr>
              <a:t>Terminal 1</a:t>
            </a:r>
            <a:endParaRPr lang="en-US" sz="2800" dirty="0">
              <a:latin typeface="Arial" pitchFamily="34" charset="0"/>
              <a:cs typeface="Arial" pitchFamily="34" charset="0"/>
            </a:endParaRPr>
          </a:p>
        </p:txBody>
      </p:sp>
      <p:cxnSp>
        <p:nvCxnSpPr>
          <p:cNvPr id="8" name="Straight Arrow Connector 7"/>
          <p:cNvCxnSpPr>
            <a:stCxn id="6" idx="2"/>
          </p:cNvCxnSpPr>
          <p:nvPr/>
        </p:nvCxnSpPr>
        <p:spPr>
          <a:xfrm rot="16200000" flipH="1">
            <a:off x="1328946" y="1163693"/>
            <a:ext cx="831854" cy="145819"/>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47291" y="306637"/>
            <a:ext cx="1845633" cy="523220"/>
          </a:xfrm>
          <a:prstGeom prst="rect">
            <a:avLst/>
          </a:prstGeom>
          <a:solidFill>
            <a:schemeClr val="bg1"/>
          </a:solidFill>
          <a:ln w="63500">
            <a:solidFill>
              <a:schemeClr val="tx1"/>
            </a:solidFill>
          </a:ln>
        </p:spPr>
        <p:txBody>
          <a:bodyPr wrap="square" rtlCol="0">
            <a:spAutoFit/>
          </a:bodyPr>
          <a:lstStyle/>
          <a:p>
            <a:r>
              <a:rPr lang="en-US" sz="2800" dirty="0" smtClean="0">
                <a:latin typeface="Arial" pitchFamily="34" charset="0"/>
                <a:cs typeface="Arial" pitchFamily="34" charset="0"/>
              </a:rPr>
              <a:t>Terminal 2</a:t>
            </a:r>
            <a:endParaRPr lang="en-US" sz="2800" dirty="0">
              <a:latin typeface="Arial" pitchFamily="34" charset="0"/>
              <a:cs typeface="Arial" pitchFamily="34" charset="0"/>
            </a:endParaRPr>
          </a:p>
        </p:txBody>
      </p:sp>
      <p:cxnSp>
        <p:nvCxnSpPr>
          <p:cNvPr id="10" name="Straight Arrow Connector 9"/>
          <p:cNvCxnSpPr>
            <a:stCxn id="9" idx="2"/>
          </p:cNvCxnSpPr>
          <p:nvPr/>
        </p:nvCxnSpPr>
        <p:spPr>
          <a:xfrm rot="5400000">
            <a:off x="3321162" y="1772223"/>
            <a:ext cx="1891312" cy="658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54756" y="326835"/>
            <a:ext cx="1845633" cy="523220"/>
          </a:xfrm>
          <a:prstGeom prst="rect">
            <a:avLst/>
          </a:prstGeom>
          <a:solidFill>
            <a:schemeClr val="bg1"/>
          </a:solidFill>
          <a:ln w="63500">
            <a:solidFill>
              <a:schemeClr val="tx1"/>
            </a:solidFill>
          </a:ln>
        </p:spPr>
        <p:txBody>
          <a:bodyPr wrap="square" rtlCol="0">
            <a:spAutoFit/>
          </a:bodyPr>
          <a:lstStyle/>
          <a:p>
            <a:r>
              <a:rPr lang="en-US" sz="2800" dirty="0" smtClean="0">
                <a:latin typeface="Arial" pitchFamily="34" charset="0"/>
                <a:cs typeface="Arial" pitchFamily="34" charset="0"/>
              </a:rPr>
              <a:t>Terminal 3</a:t>
            </a:r>
            <a:endParaRPr lang="en-US" sz="2800" dirty="0">
              <a:latin typeface="Arial" pitchFamily="34" charset="0"/>
              <a:cs typeface="Arial" pitchFamily="34" charset="0"/>
            </a:endParaRPr>
          </a:p>
        </p:txBody>
      </p:sp>
      <p:cxnSp>
        <p:nvCxnSpPr>
          <p:cNvPr id="13" name="Straight Arrow Connector 12"/>
          <p:cNvCxnSpPr>
            <a:stCxn id="12" idx="2"/>
          </p:cNvCxnSpPr>
          <p:nvPr/>
        </p:nvCxnSpPr>
        <p:spPr>
          <a:xfrm rot="5400000">
            <a:off x="6662947" y="1248921"/>
            <a:ext cx="813493" cy="1576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38130" y="4527933"/>
            <a:ext cx="7612982" cy="830997"/>
          </a:xfrm>
          <a:prstGeom prst="rect">
            <a:avLst/>
          </a:prstGeom>
          <a:solidFill>
            <a:schemeClr val="bg1"/>
          </a:solidFill>
          <a:ln w="63500">
            <a:solidFill>
              <a:schemeClr val="tx1"/>
            </a:solidFill>
          </a:ln>
        </p:spPr>
        <p:txBody>
          <a:bodyPr wrap="none" rtlCol="0">
            <a:spAutoFit/>
          </a:bodyPr>
          <a:lstStyle/>
          <a:p>
            <a:r>
              <a:rPr lang="en-US" sz="2400" dirty="0" smtClean="0">
                <a:latin typeface="Arial" pitchFamily="34" charset="0"/>
                <a:cs typeface="Arial" pitchFamily="34" charset="0"/>
              </a:rPr>
              <a:t>The relay has a brown plastic cover with the terminal </a:t>
            </a:r>
          </a:p>
          <a:p>
            <a:r>
              <a:rPr lang="en-US" sz="2400" dirty="0" smtClean="0">
                <a:latin typeface="Arial" pitchFamily="34" charset="0"/>
                <a:cs typeface="Arial" pitchFamily="34" charset="0"/>
              </a:rPr>
              <a:t>numbers ‘raised’ on the housing for identification.</a:t>
            </a:r>
            <a:endParaRPr lang="en-US" sz="2400" dirty="0">
              <a:latin typeface="Arial" pitchFamily="34" charset="0"/>
              <a:cs typeface="Arial" pitchFamily="34" charset="0"/>
            </a:endParaRPr>
          </a:p>
        </p:txBody>
      </p:sp>
      <p:cxnSp>
        <p:nvCxnSpPr>
          <p:cNvPr id="19" name="Straight Arrow Connector 18"/>
          <p:cNvCxnSpPr/>
          <p:nvPr/>
        </p:nvCxnSpPr>
        <p:spPr>
          <a:xfrm rot="5400000" flipH="1" flipV="1">
            <a:off x="1658040" y="3145316"/>
            <a:ext cx="2412695" cy="418643"/>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4467339" y="3925679"/>
            <a:ext cx="1132904" cy="8997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V="1">
            <a:off x="5177927" y="3040656"/>
            <a:ext cx="2300692" cy="69222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jpg"/>
          <p:cNvPicPr>
            <a:picLocks noChangeAspect="1"/>
          </p:cNvPicPr>
          <p:nvPr/>
        </p:nvPicPr>
        <p:blipFill>
          <a:blip r:embed="rId2" cstate="print"/>
          <a:stretch>
            <a:fillRect/>
          </a:stretch>
        </p:blipFill>
        <p:spPr>
          <a:xfrm>
            <a:off x="1644090" y="0"/>
            <a:ext cx="5855820" cy="6858000"/>
          </a:xfrm>
          <a:prstGeom prst="rect">
            <a:avLst/>
          </a:prstGeom>
        </p:spPr>
      </p:pic>
      <p:sp>
        <p:nvSpPr>
          <p:cNvPr id="4" name="Oval 3"/>
          <p:cNvSpPr/>
          <p:nvPr/>
        </p:nvSpPr>
        <p:spPr>
          <a:xfrm>
            <a:off x="4648200" y="2590800"/>
            <a:ext cx="1676400" cy="10668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91000" y="1828800"/>
            <a:ext cx="4442242" cy="523220"/>
          </a:xfrm>
          <a:prstGeom prst="rect">
            <a:avLst/>
          </a:prstGeom>
          <a:solidFill>
            <a:schemeClr val="bg1"/>
          </a:solidFill>
          <a:ln w="50800">
            <a:solidFill>
              <a:srgbClr val="FF0000"/>
            </a:solidFill>
          </a:ln>
        </p:spPr>
        <p:txBody>
          <a:bodyPr wrap="none" rtlCol="0">
            <a:spAutoFit/>
          </a:bodyPr>
          <a:lstStyle/>
          <a:p>
            <a:r>
              <a:rPr lang="en-US" sz="2800" dirty="0" smtClean="0">
                <a:solidFill>
                  <a:srgbClr val="FF0000"/>
                </a:solidFill>
                <a:latin typeface="Arial" pitchFamily="34" charset="0"/>
                <a:cs typeface="Arial" pitchFamily="34" charset="0"/>
              </a:rPr>
              <a:t>Moving onto the fan switch</a:t>
            </a:r>
            <a:endParaRPr lang="en-US" sz="28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470025"/>
          </a:xfrm>
        </p:spPr>
        <p:txBody>
          <a:bodyPr>
            <a:normAutofit/>
          </a:bodyPr>
          <a:lstStyle/>
          <a:p>
            <a:pPr>
              <a:lnSpc>
                <a:spcPct val="150000"/>
              </a:lnSpc>
            </a:pPr>
            <a:r>
              <a:rPr lang="en-US" sz="4000" u="sng" dirty="0" smtClean="0">
                <a:latin typeface="Arial" pitchFamily="34" charset="0"/>
                <a:cs typeface="Arial" pitchFamily="34" charset="0"/>
              </a:rPr>
              <a:t>Fan Switch</a:t>
            </a:r>
            <a:endParaRPr lang="en-US" sz="4000" u="sng" dirty="0">
              <a:latin typeface="Arial" pitchFamily="34" charset="0"/>
              <a:cs typeface="Arial" pitchFamily="34" charset="0"/>
            </a:endParaRPr>
          </a:p>
        </p:txBody>
      </p:sp>
      <p:sp>
        <p:nvSpPr>
          <p:cNvPr id="3" name="Subtitle 2"/>
          <p:cNvSpPr>
            <a:spLocks noGrp="1"/>
          </p:cNvSpPr>
          <p:nvPr>
            <p:ph type="subTitle" idx="1"/>
          </p:nvPr>
        </p:nvSpPr>
        <p:spPr>
          <a:xfrm>
            <a:off x="533400" y="1600200"/>
            <a:ext cx="8153400" cy="5105400"/>
          </a:xfrm>
        </p:spPr>
        <p:txBody>
          <a:bodyPr>
            <a:normAutofit/>
          </a:bodyPr>
          <a:lstStyle/>
          <a:p>
            <a:pPr marL="685800" indent="-685800" algn="just">
              <a:lnSpc>
                <a:spcPct val="150000"/>
              </a:lnSpc>
              <a:tabLst>
                <a:tab pos="347663" algn="r"/>
                <a:tab pos="685800" algn="l"/>
              </a:tabLst>
            </a:pPr>
            <a:r>
              <a:rPr lang="en-US" sz="2400" dirty="0" smtClean="0">
                <a:solidFill>
                  <a:schemeClr val="tx1"/>
                </a:solidFill>
                <a:latin typeface="Arial" pitchFamily="34" charset="0"/>
                <a:cs typeface="Arial" pitchFamily="34" charset="0"/>
              </a:rPr>
              <a:t>	1.	The fan switch controls the motor for heating.  </a:t>
            </a:r>
          </a:p>
          <a:p>
            <a:pPr marL="685800" indent="-685800" algn="just">
              <a:lnSpc>
                <a:spcPct val="150000"/>
              </a:lnSpc>
              <a:tabLst>
                <a:tab pos="347663" algn="r"/>
                <a:tab pos="685800" algn="l"/>
              </a:tabLst>
            </a:pPr>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2.	Notice the fan switch is NO.  </a:t>
            </a:r>
          </a:p>
          <a:p>
            <a:pPr marL="685800" indent="-685800" algn="just">
              <a:lnSpc>
                <a:spcPct val="150000"/>
              </a:lnSpc>
              <a:tabLst>
                <a:tab pos="347663" algn="r"/>
                <a:tab pos="685800" algn="l"/>
              </a:tabLst>
            </a:pPr>
            <a:r>
              <a:rPr lang="en-US" sz="2400" dirty="0" smtClean="0">
                <a:solidFill>
                  <a:schemeClr val="tx1"/>
                </a:solidFill>
                <a:latin typeface="Arial" pitchFamily="34" charset="0"/>
                <a:cs typeface="Arial" pitchFamily="34" charset="0"/>
              </a:rPr>
              <a:t>	3.	It closes on a rise in temperature.</a:t>
            </a:r>
          </a:p>
          <a:p>
            <a:pPr marL="685800" indent="-685800" algn="just">
              <a:lnSpc>
                <a:spcPct val="150000"/>
              </a:lnSpc>
              <a:tabLst>
                <a:tab pos="347663" algn="r"/>
                <a:tab pos="685800" algn="l"/>
              </a:tabLst>
            </a:pPr>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4.	It is physically located in a location on the furnace where it will ‘sense’ the heat from the heat exchanger.</a:t>
            </a:r>
          </a:p>
          <a:p>
            <a:pPr marL="685800" indent="-685800" algn="just">
              <a:lnSpc>
                <a:spcPct val="150000"/>
              </a:lnSpc>
              <a:tabLst>
                <a:tab pos="347663" algn="r"/>
                <a:tab pos="685800" algn="l"/>
              </a:tabLst>
            </a:pPr>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5.	It has a cut-in temperature setting, and this is the temperature which will make the contacts close and the fan will operate.</a:t>
            </a:r>
            <a:endParaRPr lang="en-US" sz="24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7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70000"/>
                                  </p:iterate>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70000"/>
                                  </p:iterate>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70000"/>
                                  </p:iterate>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left)">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70000"/>
                                  </p:iterate>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left)">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470025"/>
          </a:xfrm>
        </p:spPr>
        <p:txBody>
          <a:bodyPr>
            <a:normAutofit/>
          </a:bodyPr>
          <a:lstStyle/>
          <a:p>
            <a:pPr>
              <a:lnSpc>
                <a:spcPct val="150000"/>
              </a:lnSpc>
            </a:pPr>
            <a:r>
              <a:rPr lang="en-US" sz="4000" u="sng" dirty="0" smtClean="0">
                <a:latin typeface="Arial" pitchFamily="34" charset="0"/>
                <a:cs typeface="Arial" pitchFamily="34" charset="0"/>
              </a:rPr>
              <a:t>Fan Switch</a:t>
            </a:r>
            <a:endParaRPr lang="en-US" sz="4000" u="sng" dirty="0">
              <a:latin typeface="Arial" pitchFamily="34" charset="0"/>
              <a:cs typeface="Arial" pitchFamily="34" charset="0"/>
            </a:endParaRPr>
          </a:p>
        </p:txBody>
      </p:sp>
      <p:sp>
        <p:nvSpPr>
          <p:cNvPr id="3" name="Subtitle 2"/>
          <p:cNvSpPr>
            <a:spLocks noGrp="1"/>
          </p:cNvSpPr>
          <p:nvPr>
            <p:ph type="subTitle" idx="1"/>
          </p:nvPr>
        </p:nvSpPr>
        <p:spPr>
          <a:xfrm>
            <a:off x="533400" y="1828800"/>
            <a:ext cx="8153400" cy="4876800"/>
          </a:xfrm>
        </p:spPr>
        <p:txBody>
          <a:bodyPr>
            <a:normAutofit/>
          </a:bodyPr>
          <a:lstStyle/>
          <a:p>
            <a:pPr marL="685800" indent="-685800" algn="just">
              <a:lnSpc>
                <a:spcPct val="150000"/>
              </a:lnSpc>
              <a:tabLst>
                <a:tab pos="347663" algn="r"/>
                <a:tab pos="685800" algn="l"/>
              </a:tabLst>
            </a:pPr>
            <a:r>
              <a:rPr lang="en-US" sz="2400" dirty="0" smtClean="0">
                <a:solidFill>
                  <a:schemeClr val="tx1"/>
                </a:solidFill>
                <a:latin typeface="Arial" pitchFamily="34" charset="0"/>
                <a:cs typeface="Arial" pitchFamily="34" charset="0"/>
              </a:rPr>
              <a:t>	6.	It has a cut-out temperature setting and this is the temperature which will open the contacts and the fan will stop.</a:t>
            </a:r>
          </a:p>
          <a:p>
            <a:pPr marL="685800" indent="-685800" algn="just">
              <a:lnSpc>
                <a:spcPct val="150000"/>
              </a:lnSpc>
              <a:tabLst>
                <a:tab pos="347663" algn="r"/>
                <a:tab pos="685800" algn="l"/>
              </a:tabLst>
            </a:pPr>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7.	Some fan switches have adjustable CI and CO settings.  Some have fixed CI and CO settings.</a:t>
            </a:r>
          </a:p>
          <a:p>
            <a:pPr marL="685800" indent="-685800" algn="just">
              <a:lnSpc>
                <a:spcPct val="150000"/>
              </a:lnSpc>
              <a:tabLst>
                <a:tab pos="347663" algn="r"/>
                <a:tab pos="685800" algn="l"/>
              </a:tabLst>
            </a:pPr>
            <a:r>
              <a:rPr lang="en-US" sz="2400" dirty="0">
                <a:solidFill>
                  <a:schemeClr val="tx1"/>
                </a:solidFill>
                <a:latin typeface="Arial" pitchFamily="34" charset="0"/>
                <a:cs typeface="Arial" pitchFamily="34" charset="0"/>
              </a:rPr>
              <a:t>	</a:t>
            </a:r>
            <a:endParaRPr lang="en-US" sz="24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8550"/>
                            </p:stCondLst>
                            <p:childTnLst>
                              <p:par>
                                <p:cTn id="9" presetID="22" presetClass="entr" presetSubtype="8" fill="hold" grpId="0" nodeType="afterEffect">
                                  <p:stCondLst>
                                    <p:cond delay="0"/>
                                  </p:stCondLst>
                                  <p:iterate type="wd">
                                    <p:tmPct val="7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5700"/>
                            </p:stCondLst>
                            <p:childTnLst>
                              <p:par>
                                <p:cTn id="13" presetID="22" presetClass="entr" presetSubtype="8" fill="hold" grpId="0" nodeType="afterEffect">
                                  <p:stCondLst>
                                    <p:cond delay="0"/>
                                  </p:stCondLst>
                                  <p:iterate type="wd">
                                    <p:tmPct val="7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470025"/>
          </a:xfrm>
        </p:spPr>
        <p:txBody>
          <a:bodyPr>
            <a:normAutofit/>
          </a:bodyPr>
          <a:lstStyle/>
          <a:p>
            <a:pPr>
              <a:lnSpc>
                <a:spcPct val="150000"/>
              </a:lnSpc>
            </a:pPr>
            <a:r>
              <a:rPr lang="en-US" sz="4000" u="sng" dirty="0" smtClean="0">
                <a:latin typeface="Arial" pitchFamily="34" charset="0"/>
                <a:cs typeface="Arial" pitchFamily="34" charset="0"/>
              </a:rPr>
              <a:t>Fan Switch</a:t>
            </a:r>
            <a:endParaRPr lang="en-US" sz="4000" u="sng" dirty="0">
              <a:latin typeface="Arial" pitchFamily="34" charset="0"/>
              <a:cs typeface="Arial" pitchFamily="34" charset="0"/>
            </a:endParaRPr>
          </a:p>
        </p:txBody>
      </p:sp>
      <p:sp>
        <p:nvSpPr>
          <p:cNvPr id="3" name="Subtitle 2"/>
          <p:cNvSpPr>
            <a:spLocks noGrp="1"/>
          </p:cNvSpPr>
          <p:nvPr>
            <p:ph type="subTitle" idx="1"/>
          </p:nvPr>
        </p:nvSpPr>
        <p:spPr>
          <a:xfrm>
            <a:off x="533400" y="1828800"/>
            <a:ext cx="8153400" cy="4876800"/>
          </a:xfrm>
        </p:spPr>
        <p:txBody>
          <a:bodyPr>
            <a:normAutofit/>
          </a:bodyPr>
          <a:lstStyle/>
          <a:p>
            <a:pPr marL="685800" indent="-685800" algn="just">
              <a:lnSpc>
                <a:spcPct val="150000"/>
              </a:lnSpc>
              <a:tabLst>
                <a:tab pos="347663" algn="r"/>
                <a:tab pos="685800" algn="l"/>
              </a:tabLst>
            </a:pPr>
            <a:r>
              <a:rPr lang="en-US" sz="2400" dirty="0" smtClean="0">
                <a:solidFill>
                  <a:schemeClr val="tx1"/>
                </a:solidFill>
                <a:latin typeface="Arial" pitchFamily="34" charset="0"/>
                <a:cs typeface="Arial" pitchFamily="34" charset="0"/>
              </a:rPr>
              <a:t>	8.	A likely CI will be 130</a:t>
            </a:r>
            <a:r>
              <a:rPr lang="en-US" sz="2400" baseline="40000" dirty="0" smtClean="0">
                <a:solidFill>
                  <a:schemeClr val="tx1"/>
                </a:solidFill>
                <a:latin typeface="Arial" pitchFamily="34" charset="0"/>
                <a:cs typeface="Arial" pitchFamily="34" charset="0"/>
              </a:rPr>
              <a:t>o</a:t>
            </a:r>
            <a:r>
              <a:rPr lang="en-US" sz="2400" dirty="0" smtClean="0">
                <a:solidFill>
                  <a:schemeClr val="tx1"/>
                </a:solidFill>
                <a:latin typeface="Arial" pitchFamily="34" charset="0"/>
                <a:cs typeface="Arial" pitchFamily="34" charset="0"/>
              </a:rPr>
              <a:t>F.</a:t>
            </a:r>
          </a:p>
          <a:p>
            <a:pPr marL="685800" indent="-685800" algn="just">
              <a:lnSpc>
                <a:spcPct val="150000"/>
              </a:lnSpc>
              <a:tabLst>
                <a:tab pos="347663" algn="r"/>
                <a:tab pos="685800" algn="l"/>
              </a:tabLst>
            </a:pPr>
            <a:r>
              <a:rPr lang="en-US" sz="2400" dirty="0" smtClean="0">
                <a:solidFill>
                  <a:schemeClr val="tx1"/>
                </a:solidFill>
                <a:latin typeface="Arial" pitchFamily="34" charset="0"/>
                <a:cs typeface="Arial" pitchFamily="34" charset="0"/>
              </a:rPr>
              <a:t>	9.	A likely CO will be 100</a:t>
            </a:r>
            <a:r>
              <a:rPr lang="en-US" sz="2400" baseline="40000" dirty="0" smtClean="0">
                <a:solidFill>
                  <a:schemeClr val="tx1"/>
                </a:solidFill>
                <a:latin typeface="Arial" pitchFamily="34" charset="0"/>
                <a:cs typeface="Arial" pitchFamily="34" charset="0"/>
              </a:rPr>
              <a:t>o</a:t>
            </a:r>
            <a:r>
              <a:rPr lang="en-US" sz="2400" dirty="0" smtClean="0">
                <a:solidFill>
                  <a:schemeClr val="tx1"/>
                </a:solidFill>
                <a:latin typeface="Arial" pitchFamily="34" charset="0"/>
                <a:cs typeface="Arial" pitchFamily="34" charset="0"/>
              </a:rPr>
              <a:t>F.</a:t>
            </a:r>
          </a:p>
          <a:p>
            <a:pPr marL="685800" indent="-685800" algn="just">
              <a:lnSpc>
                <a:spcPct val="150000"/>
              </a:lnSpc>
              <a:tabLst>
                <a:tab pos="347663" algn="r"/>
                <a:tab pos="685800" algn="l"/>
              </a:tabLst>
            </a:pPr>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10.	The DIFFERENTIAL will be 30</a:t>
            </a:r>
            <a:r>
              <a:rPr lang="en-US" sz="2400" baseline="40000" dirty="0" smtClean="0">
                <a:solidFill>
                  <a:schemeClr val="tx1"/>
                </a:solidFill>
                <a:latin typeface="Arial" pitchFamily="34" charset="0"/>
                <a:cs typeface="Arial" pitchFamily="34" charset="0"/>
              </a:rPr>
              <a:t>o</a:t>
            </a:r>
            <a:r>
              <a:rPr lang="en-US" sz="2400" dirty="0" smtClean="0">
                <a:solidFill>
                  <a:schemeClr val="tx1"/>
                </a:solidFill>
                <a:latin typeface="Arial" pitchFamily="34" charset="0"/>
                <a:cs typeface="Arial" pitchFamily="34" charset="0"/>
              </a:rPr>
              <a:t>, in this example.</a:t>
            </a:r>
          </a:p>
          <a:p>
            <a:pPr marL="685800" indent="-685800" algn="just">
              <a:lnSpc>
                <a:spcPct val="150000"/>
              </a:lnSpc>
              <a:tabLst>
                <a:tab pos="347663" algn="r"/>
                <a:tab pos="685800" algn="l"/>
              </a:tabLst>
            </a:pPr>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11.	The fan switch is ALWAYS in the ‘POWER’ or line voltage circuit.</a:t>
            </a:r>
          </a:p>
          <a:p>
            <a:pPr marL="457200" indent="-457200" algn="just">
              <a:lnSpc>
                <a:spcPct val="150000"/>
              </a:lnSpc>
              <a:buAutoNum type="arabicPeriod" startAt="6"/>
              <a:tabLst>
                <a:tab pos="457200" algn="l"/>
              </a:tabLst>
            </a:pPr>
            <a:endParaRPr lang="en-US" sz="24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3300"/>
                            </p:stCondLst>
                            <p:childTnLst>
                              <p:par>
                                <p:cTn id="9" presetID="22" presetClass="entr" presetSubtype="8" fill="hold" grpId="0" nodeType="afterEffect">
                                  <p:stCondLst>
                                    <p:cond delay="0"/>
                                  </p:stCondLst>
                                  <p:iterate type="wd">
                                    <p:tmPct val="7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6600"/>
                            </p:stCondLst>
                            <p:childTnLst>
                              <p:par>
                                <p:cTn id="13" presetID="22" presetClass="entr" presetSubtype="8" fill="hold" grpId="0" nodeType="afterEffect">
                                  <p:stCondLst>
                                    <p:cond delay="0"/>
                                  </p:stCondLst>
                                  <p:iterate type="wd">
                                    <p:tmPct val="7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0950"/>
                            </p:stCondLst>
                            <p:childTnLst>
                              <p:par>
                                <p:cTn id="17" presetID="22" presetClass="entr" presetSubtype="8" fill="hold" grpId="0" nodeType="afterEffect">
                                  <p:stCondLst>
                                    <p:cond delay="0"/>
                                  </p:stCondLst>
                                  <p:iterate type="wd">
                                    <p:tmPct val="7000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239000" cy="2544762"/>
          </a:xfrm>
        </p:spPr>
        <p:txBody>
          <a:bodyPr>
            <a:noAutofit/>
          </a:bodyPr>
          <a:lstStyle/>
          <a:p>
            <a:pPr algn="just">
              <a:lnSpc>
                <a:spcPct val="150000"/>
              </a:lnSpc>
            </a:pPr>
            <a:r>
              <a:rPr lang="en-US" sz="2800" dirty="0" smtClean="0">
                <a:latin typeface="Arial" pitchFamily="34" charset="0"/>
                <a:cs typeface="Arial" pitchFamily="34" charset="0"/>
              </a:rPr>
              <a:t>Return to page A4 and we will follow the low voltage, 24v, of this circuit.</a:t>
            </a:r>
            <a:endParaRPr lang="en-US" sz="2800" dirty="0">
              <a:latin typeface="Arial" pitchFamily="34" charset="0"/>
              <a:cs typeface="Arial" pitchFamily="34" charset="0"/>
            </a:endParaRPr>
          </a:p>
        </p:txBody>
      </p:sp>
      <p:sp>
        <p:nvSpPr>
          <p:cNvPr id="3" name="TextBox 2"/>
          <p:cNvSpPr txBox="1"/>
          <p:nvPr/>
        </p:nvSpPr>
        <p:spPr>
          <a:xfrm>
            <a:off x="914400" y="3657600"/>
            <a:ext cx="7467600" cy="1384995"/>
          </a:xfrm>
          <a:prstGeom prst="rect">
            <a:avLst/>
          </a:prstGeom>
          <a:noFill/>
        </p:spPr>
        <p:txBody>
          <a:bodyPr wrap="square" rtlCol="0">
            <a:spAutoFit/>
          </a:bodyPr>
          <a:lstStyle/>
          <a:p>
            <a:pPr>
              <a:lnSpc>
                <a:spcPct val="150000"/>
              </a:lnSpc>
            </a:pPr>
            <a:r>
              <a:rPr lang="en-US" sz="2800" dirty="0" smtClean="0">
                <a:latin typeface="Arial" pitchFamily="34" charset="0"/>
                <a:cs typeface="Arial" pitchFamily="34" charset="0"/>
              </a:rPr>
              <a:t>Look for the secondary of the transformer and identify the two wire colors as red and blue.</a:t>
            </a:r>
            <a:endParaRPr lang="en-US"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70000"/>
                                  </p:iterate>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470025"/>
          </a:xfrm>
        </p:spPr>
        <p:txBody>
          <a:bodyPr>
            <a:normAutofit/>
          </a:bodyPr>
          <a:lstStyle/>
          <a:p>
            <a:r>
              <a:rPr lang="en-US" sz="2800" dirty="0" smtClean="0">
                <a:latin typeface="Arial" pitchFamily="34" charset="0"/>
                <a:cs typeface="Arial" pitchFamily="34" charset="0"/>
              </a:rPr>
              <a:t>Please answer the following questions using page A4.</a:t>
            </a:r>
            <a:endParaRPr lang="en-US"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jpg"/>
          <p:cNvPicPr>
            <a:picLocks noChangeAspect="1"/>
          </p:cNvPicPr>
          <p:nvPr/>
        </p:nvPicPr>
        <p:blipFill>
          <a:blip r:embed="rId2" cstate="print"/>
          <a:stretch>
            <a:fillRect/>
          </a:stretch>
        </p:blipFill>
        <p:spPr>
          <a:xfrm>
            <a:off x="1644090" y="0"/>
            <a:ext cx="5855820" cy="6858000"/>
          </a:xfrm>
          <a:prstGeom prst="rect">
            <a:avLst/>
          </a:prstGeom>
        </p:spPr>
      </p:pic>
      <p:sp>
        <p:nvSpPr>
          <p:cNvPr id="4" name="Oval 3"/>
          <p:cNvSpPr/>
          <p:nvPr/>
        </p:nvSpPr>
        <p:spPr>
          <a:xfrm>
            <a:off x="2743200" y="3276600"/>
            <a:ext cx="1143000" cy="10668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620000" cy="3657600"/>
          </a:xfrm>
        </p:spPr>
        <p:txBody>
          <a:bodyPr>
            <a:normAutofit/>
          </a:bodyPr>
          <a:lstStyle/>
          <a:p>
            <a:pPr algn="l">
              <a:lnSpc>
                <a:spcPct val="150000"/>
              </a:lnSpc>
            </a:pPr>
            <a:r>
              <a:rPr lang="en-US" sz="2400" dirty="0" smtClean="0">
                <a:solidFill>
                  <a:schemeClr val="tx1"/>
                </a:solidFill>
                <a:latin typeface="Arial" pitchFamily="34" charset="0"/>
                <a:cs typeface="Arial" pitchFamily="34" charset="0"/>
              </a:rPr>
              <a:t>Follow the RED wire and it goes to the ‘Terminal Strip’ terminal 4.  The red wire from the transformer is considered the ‘hot’ wire of the 24v system.  The hot wire for a120v or 240v system is identified as ‘H.’  In order to eliminate confusion, please mark this wire a ‘P’ or power for the low voltage circuit.</a:t>
            </a:r>
            <a:endParaRPr lang="en-US" sz="2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jpg"/>
          <p:cNvPicPr>
            <a:picLocks noChangeAspect="1"/>
          </p:cNvPicPr>
          <p:nvPr/>
        </p:nvPicPr>
        <p:blipFill>
          <a:blip r:embed="rId2" cstate="print"/>
          <a:stretch>
            <a:fillRect/>
          </a:stretch>
        </p:blipFill>
        <p:spPr>
          <a:xfrm>
            <a:off x="1644090" y="0"/>
            <a:ext cx="5855820" cy="6858000"/>
          </a:xfrm>
          <a:prstGeom prst="rect">
            <a:avLst/>
          </a:prstGeom>
        </p:spPr>
      </p:pic>
      <p:sp>
        <p:nvSpPr>
          <p:cNvPr id="4" name="Oval 3"/>
          <p:cNvSpPr/>
          <p:nvPr/>
        </p:nvSpPr>
        <p:spPr>
          <a:xfrm>
            <a:off x="2514600" y="228600"/>
            <a:ext cx="1219200" cy="41148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19400" y="3733800"/>
            <a:ext cx="389850"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P</a:t>
            </a:r>
            <a:endParaRPr lang="en-US" b="1" dirty="0">
              <a:solidFill>
                <a:srgbClr val="FF0000"/>
              </a:solidFill>
              <a:latin typeface="Arial" pitchFamily="34" charset="0"/>
              <a:cs typeface="Arial" pitchFamily="34" charset="0"/>
            </a:endParaRPr>
          </a:p>
        </p:txBody>
      </p:sp>
      <p:cxnSp>
        <p:nvCxnSpPr>
          <p:cNvPr id="7" name="Straight Arrow Connector 6"/>
          <p:cNvCxnSpPr/>
          <p:nvPr/>
        </p:nvCxnSpPr>
        <p:spPr>
          <a:xfrm rot="5400000" flipH="1" flipV="1">
            <a:off x="1712422" y="2161309"/>
            <a:ext cx="2743200" cy="498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
            <a:ext cx="7620000" cy="6019800"/>
          </a:xfrm>
        </p:spPr>
        <p:txBody>
          <a:bodyPr>
            <a:normAutofit/>
          </a:bodyPr>
          <a:lstStyle/>
          <a:p>
            <a:pPr algn="just">
              <a:lnSpc>
                <a:spcPct val="150000"/>
              </a:lnSpc>
            </a:pPr>
            <a:r>
              <a:rPr lang="en-US" sz="2400" dirty="0" smtClean="0">
                <a:solidFill>
                  <a:schemeClr val="tx1"/>
                </a:solidFill>
                <a:latin typeface="Arial" pitchFamily="34" charset="0"/>
                <a:cs typeface="Arial" pitchFamily="34" charset="0"/>
              </a:rPr>
              <a:t>Follow the BLUE wire and it goes to the ‘Terminal Strip’ terminal  X.  The blue wire from the transformer is considered the ‘reference’ or return wire of the 24v system.  Since the ‘reference’ wire on a 120v circuit has been given the letter designation ‘N’ it would be best not to use this letter for the reference of the 24v circuit.  We will use ‘C’ to represent the common return for all the 24v loads.</a:t>
            </a:r>
            <a:endParaRPr lang="en-US" sz="24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jpg"/>
          <p:cNvPicPr>
            <a:picLocks noChangeAspect="1"/>
          </p:cNvPicPr>
          <p:nvPr/>
        </p:nvPicPr>
        <p:blipFill>
          <a:blip r:embed="rId2" cstate="print"/>
          <a:stretch>
            <a:fillRect/>
          </a:stretch>
        </p:blipFill>
        <p:spPr>
          <a:xfrm>
            <a:off x="1644090" y="0"/>
            <a:ext cx="5855820" cy="6858000"/>
          </a:xfrm>
          <a:prstGeom prst="rect">
            <a:avLst/>
          </a:prstGeom>
        </p:spPr>
      </p:pic>
      <p:sp>
        <p:nvSpPr>
          <p:cNvPr id="4" name="Oval 3"/>
          <p:cNvSpPr/>
          <p:nvPr/>
        </p:nvSpPr>
        <p:spPr>
          <a:xfrm>
            <a:off x="3048000" y="228600"/>
            <a:ext cx="1219200" cy="41148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581400" y="3733800"/>
            <a:ext cx="407484"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C</a:t>
            </a:r>
            <a:endParaRPr lang="en-US" b="1" dirty="0">
              <a:solidFill>
                <a:srgbClr val="FF0000"/>
              </a:solidFill>
              <a:latin typeface="Arial" pitchFamily="34" charset="0"/>
              <a:cs typeface="Arial" pitchFamily="34" charset="0"/>
            </a:endParaRPr>
          </a:p>
        </p:txBody>
      </p:sp>
      <p:cxnSp>
        <p:nvCxnSpPr>
          <p:cNvPr id="6" name="Straight Arrow Connector 5"/>
          <p:cNvCxnSpPr/>
          <p:nvPr/>
        </p:nvCxnSpPr>
        <p:spPr>
          <a:xfrm rot="5400000" flipH="1" flipV="1">
            <a:off x="2261062" y="2244436"/>
            <a:ext cx="2743200" cy="498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19400" y="3733800"/>
            <a:ext cx="389850"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P</a:t>
            </a:r>
            <a:endParaRPr lang="en-US"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239000" cy="2544762"/>
          </a:xfrm>
        </p:spPr>
        <p:txBody>
          <a:bodyPr>
            <a:noAutofit/>
          </a:bodyPr>
          <a:lstStyle/>
          <a:p>
            <a:pPr algn="just">
              <a:lnSpc>
                <a:spcPct val="150000"/>
              </a:lnSpc>
            </a:pPr>
            <a:r>
              <a:rPr lang="en-US" sz="2800" dirty="0" smtClean="0">
                <a:latin typeface="Arial" pitchFamily="34" charset="0"/>
                <a:cs typeface="Arial" pitchFamily="34" charset="0"/>
              </a:rPr>
              <a:t>Return to page A4 and </a:t>
            </a:r>
            <a:r>
              <a:rPr lang="en-US" sz="2800" b="1" u="sng" dirty="0" smtClean="0">
                <a:solidFill>
                  <a:srgbClr val="FF0000"/>
                </a:solidFill>
                <a:latin typeface="Arial" pitchFamily="34" charset="0"/>
                <a:cs typeface="Arial" pitchFamily="34" charset="0"/>
              </a:rPr>
              <a:t>ADD</a:t>
            </a:r>
            <a:r>
              <a:rPr lang="en-US" sz="2800" dirty="0" smtClean="0">
                <a:latin typeface="Arial" pitchFamily="34" charset="0"/>
                <a:cs typeface="Arial" pitchFamily="34" charset="0"/>
              </a:rPr>
              <a:t> the symbol and information that you will see on the next slide in the upper left corner to your page A4.</a:t>
            </a:r>
            <a:endParaRPr lang="en-US"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jpg"/>
          <p:cNvPicPr>
            <a:picLocks noChangeAspect="1"/>
          </p:cNvPicPr>
          <p:nvPr/>
        </p:nvPicPr>
        <p:blipFill>
          <a:blip r:embed="rId2" cstate="print"/>
          <a:stretch>
            <a:fillRect/>
          </a:stretch>
        </p:blipFill>
        <p:spPr>
          <a:xfrm>
            <a:off x="1644090" y="0"/>
            <a:ext cx="5855820" cy="6858000"/>
          </a:xfrm>
          <a:prstGeom prst="rect">
            <a:avLst/>
          </a:prstGeom>
        </p:spPr>
      </p:pic>
      <p:cxnSp>
        <p:nvCxnSpPr>
          <p:cNvPr id="5" name="Straight Connector 4"/>
          <p:cNvCxnSpPr/>
          <p:nvPr/>
        </p:nvCxnSpPr>
        <p:spPr>
          <a:xfrm rot="5400000" flipH="1" flipV="1">
            <a:off x="2895600" y="304800"/>
            <a:ext cx="3048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1962150" y="150022"/>
            <a:ext cx="1119188" cy="237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753394" y="228600"/>
            <a:ext cx="304006" cy="15319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600200" y="457200"/>
            <a:ext cx="381000" cy="3810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24011" y="457201"/>
            <a:ext cx="228600" cy="369332"/>
          </a:xfrm>
          <a:prstGeom prst="rect">
            <a:avLst/>
          </a:prstGeom>
          <a:noFill/>
        </p:spPr>
        <p:txBody>
          <a:bodyPr wrap="square" rtlCol="0">
            <a:spAutoFit/>
          </a:bodyPr>
          <a:lstStyle/>
          <a:p>
            <a:r>
              <a:rPr lang="en-US" b="1" dirty="0" smtClean="0">
                <a:latin typeface="Arial" pitchFamily="34" charset="0"/>
                <a:cs typeface="Arial" pitchFamily="34" charset="0"/>
              </a:rPr>
              <a:t>R</a:t>
            </a:r>
            <a:endParaRPr lang="en-US" b="1" dirty="0">
              <a:latin typeface="Arial" pitchFamily="34" charset="0"/>
              <a:cs typeface="Arial" pitchFamily="34" charset="0"/>
            </a:endParaRPr>
          </a:p>
        </p:txBody>
      </p:sp>
      <p:cxnSp>
        <p:nvCxnSpPr>
          <p:cNvPr id="15" name="Straight Connector 14"/>
          <p:cNvCxnSpPr>
            <a:stCxn id="12" idx="2"/>
          </p:cNvCxnSpPr>
          <p:nvPr/>
        </p:nvCxnSpPr>
        <p:spPr>
          <a:xfrm rot="10800000">
            <a:off x="1328738" y="642938"/>
            <a:ext cx="271462" cy="476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V="1">
            <a:off x="1076326" y="523873"/>
            <a:ext cx="290515" cy="12858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790576" y="642938"/>
            <a:ext cx="300037"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19100" y="442912"/>
            <a:ext cx="381000" cy="3810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19099" y="457201"/>
            <a:ext cx="228600" cy="369332"/>
          </a:xfrm>
          <a:prstGeom prst="rect">
            <a:avLst/>
          </a:prstGeom>
          <a:noFill/>
        </p:spPr>
        <p:txBody>
          <a:bodyPr wrap="square" rtlCol="0">
            <a:spAutoFit/>
          </a:bodyPr>
          <a:lstStyle/>
          <a:p>
            <a:r>
              <a:rPr lang="en-US" b="1" dirty="0" smtClean="0">
                <a:latin typeface="Arial" pitchFamily="34" charset="0"/>
                <a:cs typeface="Arial" pitchFamily="34" charset="0"/>
              </a:rPr>
              <a:t>W</a:t>
            </a:r>
            <a:endParaRPr lang="en-US" b="1" dirty="0">
              <a:latin typeface="Arial" pitchFamily="34" charset="0"/>
              <a:cs typeface="Arial" pitchFamily="34" charset="0"/>
            </a:endParaRPr>
          </a:p>
        </p:txBody>
      </p:sp>
      <p:cxnSp>
        <p:nvCxnSpPr>
          <p:cNvPr id="23" name="Straight Connector 22"/>
          <p:cNvCxnSpPr>
            <a:endCxn id="20" idx="4"/>
          </p:cNvCxnSpPr>
          <p:nvPr/>
        </p:nvCxnSpPr>
        <p:spPr>
          <a:xfrm rot="16200000" flipV="1">
            <a:off x="425053" y="1008459"/>
            <a:ext cx="383382" cy="142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V="1">
            <a:off x="628651" y="1173162"/>
            <a:ext cx="1262063" cy="793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797845" y="678656"/>
            <a:ext cx="585787" cy="4381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173957" y="678656"/>
            <a:ext cx="13811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1228726" y="764384"/>
            <a:ext cx="150018" cy="4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316832" y="826295"/>
            <a:ext cx="13811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1233489" y="900113"/>
            <a:ext cx="169863" cy="3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178720" y="952502"/>
            <a:ext cx="13811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581400" y="3733800"/>
            <a:ext cx="407484"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C</a:t>
            </a:r>
            <a:endParaRPr lang="en-US" b="1" dirty="0">
              <a:solidFill>
                <a:srgbClr val="FF0000"/>
              </a:solidFill>
              <a:latin typeface="Arial" pitchFamily="34" charset="0"/>
              <a:cs typeface="Arial" pitchFamily="34" charset="0"/>
            </a:endParaRPr>
          </a:p>
        </p:txBody>
      </p:sp>
      <p:sp>
        <p:nvSpPr>
          <p:cNvPr id="24" name="TextBox 23"/>
          <p:cNvSpPr txBox="1"/>
          <p:nvPr/>
        </p:nvSpPr>
        <p:spPr>
          <a:xfrm>
            <a:off x="2819400" y="3733800"/>
            <a:ext cx="389850"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P</a:t>
            </a:r>
            <a:endParaRPr lang="en-US"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3143" y="464911"/>
            <a:ext cx="7772400" cy="1470025"/>
          </a:xfrm>
        </p:spPr>
        <p:txBody>
          <a:bodyPr>
            <a:normAutofit/>
          </a:bodyPr>
          <a:lstStyle/>
          <a:p>
            <a:pPr algn="l">
              <a:lnSpc>
                <a:spcPct val="150000"/>
              </a:lnSpc>
            </a:pPr>
            <a:r>
              <a:rPr lang="en-US" sz="2800" dirty="0" smtClean="0">
                <a:latin typeface="Arial" pitchFamily="34" charset="0"/>
                <a:cs typeface="Arial" pitchFamily="34" charset="0"/>
              </a:rPr>
              <a:t>You added a thermostat, just like you would on the installation of a furnace.</a:t>
            </a:r>
            <a:endParaRPr lang="en-US" sz="2800" dirty="0"/>
          </a:p>
        </p:txBody>
      </p:sp>
      <p:sp>
        <p:nvSpPr>
          <p:cNvPr id="3" name="Subtitle 2"/>
          <p:cNvSpPr>
            <a:spLocks noGrp="1"/>
          </p:cNvSpPr>
          <p:nvPr>
            <p:ph type="subTitle" idx="1"/>
          </p:nvPr>
        </p:nvSpPr>
        <p:spPr>
          <a:xfrm>
            <a:off x="729343" y="2645229"/>
            <a:ext cx="7620000" cy="2993571"/>
          </a:xfrm>
        </p:spPr>
        <p:txBody>
          <a:bodyPr>
            <a:normAutofit/>
          </a:bodyPr>
          <a:lstStyle/>
          <a:p>
            <a:pPr algn="l">
              <a:lnSpc>
                <a:spcPct val="160000"/>
              </a:lnSpc>
              <a:tabLst>
                <a:tab pos="576263" algn="l"/>
              </a:tabLst>
            </a:pPr>
            <a:r>
              <a:rPr lang="en-US" sz="2800" dirty="0" smtClean="0">
                <a:solidFill>
                  <a:schemeClr val="tx1"/>
                </a:solidFill>
                <a:latin typeface="Arial" pitchFamily="34" charset="0"/>
                <a:cs typeface="Arial" pitchFamily="34" charset="0"/>
              </a:rPr>
              <a:t>1.	You would connect terminal strip terminal 4 	to the thermostat terminal R.</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2.	You would connect terminal strip terminal 	W to the thermostat terminal W. </a:t>
            </a:r>
            <a:endParaRPr lang="en-US"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7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jpg"/>
          <p:cNvPicPr>
            <a:picLocks noChangeAspect="1"/>
          </p:cNvPicPr>
          <p:nvPr/>
        </p:nvPicPr>
        <p:blipFill>
          <a:blip r:embed="rId2" cstate="print"/>
          <a:stretch>
            <a:fillRect/>
          </a:stretch>
        </p:blipFill>
        <p:spPr>
          <a:xfrm>
            <a:off x="1644090" y="0"/>
            <a:ext cx="5855820" cy="6858000"/>
          </a:xfrm>
          <a:prstGeom prst="rect">
            <a:avLst/>
          </a:prstGeom>
        </p:spPr>
      </p:pic>
      <p:cxnSp>
        <p:nvCxnSpPr>
          <p:cNvPr id="5" name="Straight Connector 4"/>
          <p:cNvCxnSpPr/>
          <p:nvPr/>
        </p:nvCxnSpPr>
        <p:spPr>
          <a:xfrm rot="5400000" flipH="1" flipV="1">
            <a:off x="2895600" y="304800"/>
            <a:ext cx="3048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1962150" y="150022"/>
            <a:ext cx="1119188" cy="237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753394" y="228600"/>
            <a:ext cx="304006" cy="15319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600200" y="457200"/>
            <a:ext cx="381000" cy="3810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24011" y="457201"/>
            <a:ext cx="228600" cy="369332"/>
          </a:xfrm>
          <a:prstGeom prst="rect">
            <a:avLst/>
          </a:prstGeom>
          <a:noFill/>
        </p:spPr>
        <p:txBody>
          <a:bodyPr wrap="square" rtlCol="0">
            <a:spAutoFit/>
          </a:bodyPr>
          <a:lstStyle/>
          <a:p>
            <a:r>
              <a:rPr lang="en-US" b="1" dirty="0" smtClean="0">
                <a:latin typeface="Arial" pitchFamily="34" charset="0"/>
                <a:cs typeface="Arial" pitchFamily="34" charset="0"/>
              </a:rPr>
              <a:t>R</a:t>
            </a:r>
            <a:endParaRPr lang="en-US" b="1" dirty="0">
              <a:latin typeface="Arial" pitchFamily="34" charset="0"/>
              <a:cs typeface="Arial" pitchFamily="34" charset="0"/>
            </a:endParaRPr>
          </a:p>
        </p:txBody>
      </p:sp>
      <p:cxnSp>
        <p:nvCxnSpPr>
          <p:cNvPr id="15" name="Straight Connector 14"/>
          <p:cNvCxnSpPr>
            <a:stCxn id="12" idx="2"/>
          </p:cNvCxnSpPr>
          <p:nvPr/>
        </p:nvCxnSpPr>
        <p:spPr>
          <a:xfrm rot="10800000">
            <a:off x="1328738" y="642938"/>
            <a:ext cx="271462" cy="476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V="1">
            <a:off x="1076326" y="523873"/>
            <a:ext cx="290515" cy="12858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790576" y="642938"/>
            <a:ext cx="300037"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19100" y="442912"/>
            <a:ext cx="381000" cy="3810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19099" y="457201"/>
            <a:ext cx="228600" cy="369332"/>
          </a:xfrm>
          <a:prstGeom prst="rect">
            <a:avLst/>
          </a:prstGeom>
          <a:noFill/>
        </p:spPr>
        <p:txBody>
          <a:bodyPr wrap="square" rtlCol="0">
            <a:spAutoFit/>
          </a:bodyPr>
          <a:lstStyle/>
          <a:p>
            <a:r>
              <a:rPr lang="en-US" b="1" dirty="0" smtClean="0">
                <a:latin typeface="Arial" pitchFamily="34" charset="0"/>
                <a:cs typeface="Arial" pitchFamily="34" charset="0"/>
              </a:rPr>
              <a:t>W</a:t>
            </a:r>
            <a:endParaRPr lang="en-US" b="1" dirty="0">
              <a:latin typeface="Arial" pitchFamily="34" charset="0"/>
              <a:cs typeface="Arial" pitchFamily="34" charset="0"/>
            </a:endParaRPr>
          </a:p>
        </p:txBody>
      </p:sp>
      <p:cxnSp>
        <p:nvCxnSpPr>
          <p:cNvPr id="23" name="Straight Connector 22"/>
          <p:cNvCxnSpPr>
            <a:endCxn id="20" idx="4"/>
          </p:cNvCxnSpPr>
          <p:nvPr/>
        </p:nvCxnSpPr>
        <p:spPr>
          <a:xfrm rot="16200000" flipV="1">
            <a:off x="425053" y="1008459"/>
            <a:ext cx="383382" cy="142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V="1">
            <a:off x="628651" y="1173162"/>
            <a:ext cx="1262063" cy="793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797845" y="678656"/>
            <a:ext cx="585787" cy="4381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173957" y="678656"/>
            <a:ext cx="13811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1228726" y="764384"/>
            <a:ext cx="150018" cy="4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316832" y="826295"/>
            <a:ext cx="13811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1233489" y="900113"/>
            <a:ext cx="169863" cy="3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178720" y="952502"/>
            <a:ext cx="13811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581400" y="3733800"/>
            <a:ext cx="407484"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C</a:t>
            </a:r>
            <a:endParaRPr lang="en-US" b="1" dirty="0">
              <a:solidFill>
                <a:srgbClr val="FF0000"/>
              </a:solidFill>
              <a:latin typeface="Arial" pitchFamily="34" charset="0"/>
              <a:cs typeface="Arial" pitchFamily="34" charset="0"/>
            </a:endParaRPr>
          </a:p>
        </p:txBody>
      </p:sp>
      <p:sp>
        <p:nvSpPr>
          <p:cNvPr id="24" name="TextBox 23"/>
          <p:cNvSpPr txBox="1"/>
          <p:nvPr/>
        </p:nvSpPr>
        <p:spPr>
          <a:xfrm>
            <a:off x="2819400" y="3733800"/>
            <a:ext cx="389850"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P</a:t>
            </a:r>
            <a:endParaRPr lang="en-US"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239000" cy="3535362"/>
          </a:xfrm>
        </p:spPr>
        <p:txBody>
          <a:bodyPr>
            <a:noAutofit/>
          </a:bodyPr>
          <a:lstStyle/>
          <a:p>
            <a:pPr algn="just">
              <a:lnSpc>
                <a:spcPct val="150000"/>
              </a:lnSpc>
            </a:pPr>
            <a:r>
              <a:rPr lang="en-US" sz="2800" dirty="0" smtClean="0">
                <a:latin typeface="Arial" pitchFamily="34" charset="0"/>
                <a:cs typeface="Arial" pitchFamily="34" charset="0"/>
              </a:rPr>
              <a:t>We will now analyze the 24v circuit, its symbols and functions.</a:t>
            </a:r>
            <a:endParaRPr lang="en-US"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470025"/>
          </a:xfrm>
        </p:spPr>
        <p:txBody>
          <a:bodyPr>
            <a:normAutofit/>
          </a:bodyPr>
          <a:lstStyle/>
          <a:p>
            <a:pPr marL="631825" indent="-631825" algn="l">
              <a:tabLst>
                <a:tab pos="631825" algn="l"/>
              </a:tabLst>
            </a:pPr>
            <a:r>
              <a:rPr lang="en-US" sz="2800" dirty="0" smtClean="0">
                <a:solidFill>
                  <a:schemeClr val="tx1"/>
                </a:solidFill>
                <a:latin typeface="Arial" pitchFamily="34" charset="0"/>
                <a:cs typeface="Arial" pitchFamily="34" charset="0"/>
              </a:rPr>
              <a:t>1.	What type of single phase AC motor is found on this furnace?</a:t>
            </a:r>
            <a:br>
              <a:rPr lang="en-US" sz="2800" dirty="0" smtClean="0">
                <a:solidFill>
                  <a:schemeClr val="tx1"/>
                </a:solidFill>
                <a:latin typeface="Arial" pitchFamily="34" charset="0"/>
                <a:cs typeface="Arial" pitchFamily="34" charset="0"/>
              </a:rPr>
            </a:br>
            <a:endParaRPr lang="en-US" sz="2800" dirty="0">
              <a:latin typeface="Arial" pitchFamily="34" charset="0"/>
              <a:cs typeface="Arial" pitchFamily="34" charset="0"/>
            </a:endParaRPr>
          </a:p>
        </p:txBody>
      </p:sp>
      <p:sp>
        <p:nvSpPr>
          <p:cNvPr id="3" name="Subtitle 2"/>
          <p:cNvSpPr>
            <a:spLocks noGrp="1"/>
          </p:cNvSpPr>
          <p:nvPr>
            <p:ph type="subTitle" idx="1"/>
          </p:nvPr>
        </p:nvSpPr>
        <p:spPr>
          <a:xfrm>
            <a:off x="762000" y="1905000"/>
            <a:ext cx="7620000" cy="4267200"/>
          </a:xfrm>
        </p:spPr>
        <p:txBody>
          <a:bodyPr>
            <a:normAutofit/>
          </a:bodyPr>
          <a:lstStyle/>
          <a:p>
            <a:pPr algn="just">
              <a:lnSpc>
                <a:spcPct val="150000"/>
              </a:lnSpc>
            </a:pPr>
            <a:r>
              <a:rPr lang="en-US" sz="2400" dirty="0" smtClean="0">
                <a:solidFill>
                  <a:schemeClr val="tx1"/>
                </a:solidFill>
                <a:latin typeface="Arial" pitchFamily="34" charset="0"/>
                <a:cs typeface="Arial" pitchFamily="34" charset="0"/>
              </a:rPr>
              <a:t>You should observe that there are no starting relays (solid state, current coil, potential) on this motor.  In addition, you should notice a capacitor and it is not identified.  Since there are no starting relays, it cannot be a start capacitor and therefore has to be a run capacitor.  Therefore, you should conclude that the motor is a ______________.</a:t>
            </a:r>
            <a:endParaRPr lang="en-US" sz="24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7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239000" cy="3535362"/>
          </a:xfrm>
        </p:spPr>
        <p:txBody>
          <a:bodyPr>
            <a:noAutofit/>
          </a:bodyPr>
          <a:lstStyle/>
          <a:p>
            <a:pPr algn="just">
              <a:lnSpc>
                <a:spcPct val="150000"/>
              </a:lnSpc>
            </a:pPr>
            <a:r>
              <a:rPr lang="en-US" sz="2800" dirty="0" smtClean="0">
                <a:latin typeface="Arial" pitchFamily="34" charset="0"/>
                <a:cs typeface="Arial" pitchFamily="34" charset="0"/>
              </a:rPr>
              <a:t>Start at the RED wire or ‘P’ side of the transformer and follow this wire to terminal 4 of the terminal strip.</a:t>
            </a:r>
            <a:endParaRPr lang="en-US"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jpg"/>
          <p:cNvPicPr>
            <a:picLocks noChangeAspect="1"/>
          </p:cNvPicPr>
          <p:nvPr/>
        </p:nvPicPr>
        <p:blipFill>
          <a:blip r:embed="rId2" cstate="print"/>
          <a:stretch>
            <a:fillRect/>
          </a:stretch>
        </p:blipFill>
        <p:spPr>
          <a:xfrm>
            <a:off x="1644090" y="0"/>
            <a:ext cx="5855820" cy="6858000"/>
          </a:xfrm>
          <a:prstGeom prst="rect">
            <a:avLst/>
          </a:prstGeom>
        </p:spPr>
      </p:pic>
      <p:cxnSp>
        <p:nvCxnSpPr>
          <p:cNvPr id="5" name="Straight Connector 4"/>
          <p:cNvCxnSpPr/>
          <p:nvPr/>
        </p:nvCxnSpPr>
        <p:spPr>
          <a:xfrm rot="5400000" flipH="1" flipV="1">
            <a:off x="2895600" y="304800"/>
            <a:ext cx="3048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1962150" y="150022"/>
            <a:ext cx="1119188" cy="237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753394" y="228600"/>
            <a:ext cx="304006" cy="15319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600200" y="457200"/>
            <a:ext cx="381000" cy="3810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24011" y="457201"/>
            <a:ext cx="228600" cy="369332"/>
          </a:xfrm>
          <a:prstGeom prst="rect">
            <a:avLst/>
          </a:prstGeom>
          <a:noFill/>
        </p:spPr>
        <p:txBody>
          <a:bodyPr wrap="square" rtlCol="0">
            <a:spAutoFit/>
          </a:bodyPr>
          <a:lstStyle/>
          <a:p>
            <a:r>
              <a:rPr lang="en-US" b="1" dirty="0" smtClean="0">
                <a:latin typeface="Arial" pitchFamily="34" charset="0"/>
                <a:cs typeface="Arial" pitchFamily="34" charset="0"/>
              </a:rPr>
              <a:t>R</a:t>
            </a:r>
            <a:endParaRPr lang="en-US" b="1" dirty="0">
              <a:latin typeface="Arial" pitchFamily="34" charset="0"/>
              <a:cs typeface="Arial" pitchFamily="34" charset="0"/>
            </a:endParaRPr>
          </a:p>
        </p:txBody>
      </p:sp>
      <p:cxnSp>
        <p:nvCxnSpPr>
          <p:cNvPr id="15" name="Straight Connector 14"/>
          <p:cNvCxnSpPr>
            <a:stCxn id="12" idx="2"/>
          </p:cNvCxnSpPr>
          <p:nvPr/>
        </p:nvCxnSpPr>
        <p:spPr>
          <a:xfrm rot="10800000">
            <a:off x="1328738" y="642938"/>
            <a:ext cx="271462" cy="476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V="1">
            <a:off x="1076326" y="523873"/>
            <a:ext cx="290515" cy="12858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790576" y="642938"/>
            <a:ext cx="300037"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19100" y="442912"/>
            <a:ext cx="381000" cy="3810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19099" y="457201"/>
            <a:ext cx="228600" cy="369332"/>
          </a:xfrm>
          <a:prstGeom prst="rect">
            <a:avLst/>
          </a:prstGeom>
          <a:noFill/>
        </p:spPr>
        <p:txBody>
          <a:bodyPr wrap="square" rtlCol="0">
            <a:spAutoFit/>
          </a:bodyPr>
          <a:lstStyle/>
          <a:p>
            <a:r>
              <a:rPr lang="en-US" b="1" dirty="0" smtClean="0">
                <a:latin typeface="Arial" pitchFamily="34" charset="0"/>
                <a:cs typeface="Arial" pitchFamily="34" charset="0"/>
              </a:rPr>
              <a:t>W</a:t>
            </a:r>
            <a:endParaRPr lang="en-US" b="1" dirty="0">
              <a:latin typeface="Arial" pitchFamily="34" charset="0"/>
              <a:cs typeface="Arial" pitchFamily="34" charset="0"/>
            </a:endParaRPr>
          </a:p>
        </p:txBody>
      </p:sp>
      <p:cxnSp>
        <p:nvCxnSpPr>
          <p:cNvPr id="23" name="Straight Connector 22"/>
          <p:cNvCxnSpPr>
            <a:endCxn id="20" idx="4"/>
          </p:cNvCxnSpPr>
          <p:nvPr/>
        </p:nvCxnSpPr>
        <p:spPr>
          <a:xfrm rot="16200000" flipV="1">
            <a:off x="425053" y="1008459"/>
            <a:ext cx="383382" cy="142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V="1">
            <a:off x="628651" y="1173162"/>
            <a:ext cx="1262063" cy="793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797845" y="678656"/>
            <a:ext cx="585787" cy="4381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173957" y="678656"/>
            <a:ext cx="13811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1228726" y="764384"/>
            <a:ext cx="150018" cy="4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316832" y="826295"/>
            <a:ext cx="13811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1233489" y="900113"/>
            <a:ext cx="169863" cy="3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178720" y="952502"/>
            <a:ext cx="13811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V="1">
            <a:off x="1507672" y="2291444"/>
            <a:ext cx="3178629" cy="326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581400" y="3733800"/>
            <a:ext cx="407484"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C</a:t>
            </a:r>
            <a:endParaRPr lang="en-US" b="1" dirty="0">
              <a:solidFill>
                <a:srgbClr val="FF0000"/>
              </a:solidFill>
              <a:latin typeface="Arial" pitchFamily="34" charset="0"/>
              <a:cs typeface="Arial" pitchFamily="34" charset="0"/>
            </a:endParaRPr>
          </a:p>
        </p:txBody>
      </p:sp>
      <p:sp>
        <p:nvSpPr>
          <p:cNvPr id="25" name="TextBox 24"/>
          <p:cNvSpPr txBox="1"/>
          <p:nvPr/>
        </p:nvSpPr>
        <p:spPr>
          <a:xfrm>
            <a:off x="2819400" y="3733800"/>
            <a:ext cx="389850"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P</a:t>
            </a:r>
            <a:endParaRPr lang="en-US"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239000" cy="3535362"/>
          </a:xfrm>
        </p:spPr>
        <p:txBody>
          <a:bodyPr>
            <a:noAutofit/>
          </a:bodyPr>
          <a:lstStyle/>
          <a:p>
            <a:pPr algn="just">
              <a:lnSpc>
                <a:spcPct val="150000"/>
              </a:lnSpc>
            </a:pPr>
            <a:r>
              <a:rPr lang="en-US" sz="2800" dirty="0" smtClean="0">
                <a:latin typeface="Arial" pitchFamily="34" charset="0"/>
                <a:cs typeface="Arial" pitchFamily="34" charset="0"/>
              </a:rPr>
              <a:t>Now continue from terminal 4 of the terminal strip to terminal R of the thermostat.  Then continue through the thermostat and leave the thermostat through terminal W to the terminal strip terminal W.</a:t>
            </a:r>
            <a:endParaRPr lang="en-US"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jpg"/>
          <p:cNvPicPr>
            <a:picLocks noChangeAspect="1"/>
          </p:cNvPicPr>
          <p:nvPr/>
        </p:nvPicPr>
        <p:blipFill>
          <a:blip r:embed="rId2" cstate="print"/>
          <a:stretch>
            <a:fillRect/>
          </a:stretch>
        </p:blipFill>
        <p:spPr>
          <a:xfrm>
            <a:off x="1644090" y="0"/>
            <a:ext cx="5855820" cy="6858000"/>
          </a:xfrm>
          <a:prstGeom prst="rect">
            <a:avLst/>
          </a:prstGeom>
        </p:spPr>
      </p:pic>
      <p:cxnSp>
        <p:nvCxnSpPr>
          <p:cNvPr id="5" name="Straight Connector 4"/>
          <p:cNvCxnSpPr/>
          <p:nvPr/>
        </p:nvCxnSpPr>
        <p:spPr>
          <a:xfrm rot="5400000" flipH="1" flipV="1">
            <a:off x="2895600" y="304800"/>
            <a:ext cx="3048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1962150" y="150022"/>
            <a:ext cx="1119188" cy="237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753394" y="228600"/>
            <a:ext cx="304006" cy="15319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600200" y="457200"/>
            <a:ext cx="381000" cy="3810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24011" y="457201"/>
            <a:ext cx="228600" cy="369332"/>
          </a:xfrm>
          <a:prstGeom prst="rect">
            <a:avLst/>
          </a:prstGeom>
          <a:noFill/>
        </p:spPr>
        <p:txBody>
          <a:bodyPr wrap="square" rtlCol="0">
            <a:spAutoFit/>
          </a:bodyPr>
          <a:lstStyle/>
          <a:p>
            <a:r>
              <a:rPr lang="en-US" b="1" dirty="0" smtClean="0">
                <a:latin typeface="Arial" pitchFamily="34" charset="0"/>
                <a:cs typeface="Arial" pitchFamily="34" charset="0"/>
              </a:rPr>
              <a:t>R</a:t>
            </a:r>
            <a:endParaRPr lang="en-US" b="1" dirty="0">
              <a:latin typeface="Arial" pitchFamily="34" charset="0"/>
              <a:cs typeface="Arial" pitchFamily="34" charset="0"/>
            </a:endParaRPr>
          </a:p>
        </p:txBody>
      </p:sp>
      <p:cxnSp>
        <p:nvCxnSpPr>
          <p:cNvPr id="15" name="Straight Connector 14"/>
          <p:cNvCxnSpPr>
            <a:stCxn id="12" idx="2"/>
          </p:cNvCxnSpPr>
          <p:nvPr/>
        </p:nvCxnSpPr>
        <p:spPr>
          <a:xfrm rot="10800000">
            <a:off x="1328738" y="642938"/>
            <a:ext cx="271462" cy="476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V="1">
            <a:off x="1076326" y="523873"/>
            <a:ext cx="290515" cy="12858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790576" y="642938"/>
            <a:ext cx="300037"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19100" y="442912"/>
            <a:ext cx="381000" cy="3810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19099" y="457201"/>
            <a:ext cx="228600" cy="369332"/>
          </a:xfrm>
          <a:prstGeom prst="rect">
            <a:avLst/>
          </a:prstGeom>
          <a:noFill/>
        </p:spPr>
        <p:txBody>
          <a:bodyPr wrap="square" rtlCol="0">
            <a:spAutoFit/>
          </a:bodyPr>
          <a:lstStyle/>
          <a:p>
            <a:r>
              <a:rPr lang="en-US" b="1" dirty="0" smtClean="0">
                <a:latin typeface="Arial" pitchFamily="34" charset="0"/>
                <a:cs typeface="Arial" pitchFamily="34" charset="0"/>
              </a:rPr>
              <a:t>W</a:t>
            </a:r>
            <a:endParaRPr lang="en-US" b="1" dirty="0">
              <a:latin typeface="Arial" pitchFamily="34" charset="0"/>
              <a:cs typeface="Arial" pitchFamily="34" charset="0"/>
            </a:endParaRPr>
          </a:p>
        </p:txBody>
      </p:sp>
      <p:cxnSp>
        <p:nvCxnSpPr>
          <p:cNvPr id="23" name="Straight Connector 22"/>
          <p:cNvCxnSpPr>
            <a:endCxn id="20" idx="4"/>
          </p:cNvCxnSpPr>
          <p:nvPr/>
        </p:nvCxnSpPr>
        <p:spPr>
          <a:xfrm rot="16200000" flipV="1">
            <a:off x="425053" y="1008459"/>
            <a:ext cx="383382" cy="142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V="1">
            <a:off x="628651" y="1173162"/>
            <a:ext cx="1262063" cy="793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797845" y="678656"/>
            <a:ext cx="585787" cy="4381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173957" y="678656"/>
            <a:ext cx="13811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1228726" y="764384"/>
            <a:ext cx="150018" cy="4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316832" y="826295"/>
            <a:ext cx="13811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1233489" y="900113"/>
            <a:ext cx="169863" cy="3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178720" y="952502"/>
            <a:ext cx="13811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2024743" y="228603"/>
            <a:ext cx="970870" cy="952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a:off x="762681" y="400053"/>
            <a:ext cx="970870" cy="952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6200000" flipH="1">
            <a:off x="256153" y="1061016"/>
            <a:ext cx="432028" cy="81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542925" y="1257304"/>
            <a:ext cx="1362756" cy="475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flipH="1" flipV="1">
            <a:off x="1876425" y="742951"/>
            <a:ext cx="566739" cy="4143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81400" y="3733800"/>
            <a:ext cx="407484"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C</a:t>
            </a:r>
            <a:endParaRPr lang="en-US" b="1" dirty="0">
              <a:solidFill>
                <a:srgbClr val="FF0000"/>
              </a:solidFill>
              <a:latin typeface="Arial" pitchFamily="34" charset="0"/>
              <a:cs typeface="Arial" pitchFamily="34" charset="0"/>
            </a:endParaRPr>
          </a:p>
        </p:txBody>
      </p:sp>
      <p:sp>
        <p:nvSpPr>
          <p:cNvPr id="29" name="TextBox 28"/>
          <p:cNvSpPr txBox="1"/>
          <p:nvPr/>
        </p:nvSpPr>
        <p:spPr>
          <a:xfrm>
            <a:off x="2819400" y="3733800"/>
            <a:ext cx="389850"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P</a:t>
            </a:r>
            <a:endParaRPr lang="en-US"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1000"/>
                                        <p:tgtEl>
                                          <p:spTgt spid="24"/>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1000"/>
                                        <p:tgtEl>
                                          <p:spTgt spid="32"/>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1000"/>
                                        <p:tgtEl>
                                          <p:spTgt spid="35"/>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left)">
                                      <p:cBhvr>
                                        <p:cTn id="19" dur="1000"/>
                                        <p:tgtEl>
                                          <p:spTgt spid="41"/>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470025"/>
          </a:xfrm>
        </p:spPr>
        <p:txBody>
          <a:bodyPr>
            <a:normAutofit/>
          </a:bodyPr>
          <a:lstStyle/>
          <a:p>
            <a:pPr>
              <a:lnSpc>
                <a:spcPct val="150000"/>
              </a:lnSpc>
            </a:pPr>
            <a:r>
              <a:rPr lang="en-US" sz="4000" u="sng" dirty="0" smtClean="0">
                <a:latin typeface="Arial" pitchFamily="34" charset="0"/>
                <a:cs typeface="Arial" pitchFamily="34" charset="0"/>
              </a:rPr>
              <a:t>Thermostat</a:t>
            </a:r>
            <a:endParaRPr lang="en-US" sz="4000" u="sng" dirty="0">
              <a:latin typeface="Arial" pitchFamily="34" charset="0"/>
              <a:cs typeface="Arial" pitchFamily="34" charset="0"/>
            </a:endParaRPr>
          </a:p>
        </p:txBody>
      </p:sp>
      <p:sp>
        <p:nvSpPr>
          <p:cNvPr id="3" name="Subtitle 2"/>
          <p:cNvSpPr>
            <a:spLocks noGrp="1"/>
          </p:cNvSpPr>
          <p:nvPr>
            <p:ph type="subTitle" idx="1"/>
          </p:nvPr>
        </p:nvSpPr>
        <p:spPr>
          <a:xfrm>
            <a:off x="533400" y="1600200"/>
            <a:ext cx="8153400" cy="5105400"/>
          </a:xfrm>
        </p:spPr>
        <p:txBody>
          <a:bodyPr>
            <a:normAutofit/>
          </a:bodyPr>
          <a:lstStyle/>
          <a:p>
            <a:pPr marL="685800" indent="-685800" algn="just">
              <a:lnSpc>
                <a:spcPct val="150000"/>
              </a:lnSpc>
              <a:tabLst>
                <a:tab pos="347663" algn="r"/>
                <a:tab pos="685800" algn="l"/>
              </a:tabLst>
            </a:pPr>
            <a:r>
              <a:rPr lang="en-US" sz="2400" dirty="0" smtClean="0">
                <a:solidFill>
                  <a:schemeClr val="tx1"/>
                </a:solidFill>
                <a:latin typeface="Arial" pitchFamily="34" charset="0"/>
                <a:cs typeface="Arial" pitchFamily="34" charset="0"/>
              </a:rPr>
              <a:t>	1.	The thermostat shown is used for heating.  The symbol tells us that it is a heating thermostat.</a:t>
            </a:r>
          </a:p>
          <a:p>
            <a:pPr marL="685800" indent="-685800" algn="just">
              <a:lnSpc>
                <a:spcPct val="150000"/>
              </a:lnSpc>
              <a:tabLst>
                <a:tab pos="347663" algn="r"/>
                <a:tab pos="685800" algn="l"/>
              </a:tabLst>
            </a:pPr>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2.	Terminal R on the thermostat is the terminal where the ‘P’ or 24v power side of the transformer gets connected.</a:t>
            </a:r>
          </a:p>
          <a:p>
            <a:pPr marL="685800" indent="-685800" algn="just">
              <a:lnSpc>
                <a:spcPct val="150000"/>
              </a:lnSpc>
              <a:tabLst>
                <a:tab pos="347663" algn="r"/>
                <a:tab pos="685800" algn="l"/>
              </a:tabLst>
            </a:pPr>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3.	We leave the thermostat on terminal W.  Terminal W is the identification code for the terminal used for ‘Heating.’</a:t>
            </a:r>
            <a:endParaRPr lang="en-US" sz="24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7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70000"/>
                                  </p:iterate>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70000"/>
                                  </p:iterate>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239000" cy="3078162"/>
          </a:xfrm>
        </p:spPr>
        <p:txBody>
          <a:bodyPr>
            <a:noAutofit/>
          </a:bodyPr>
          <a:lstStyle/>
          <a:p>
            <a:pPr algn="just">
              <a:lnSpc>
                <a:spcPct val="150000"/>
              </a:lnSpc>
            </a:pPr>
            <a:r>
              <a:rPr lang="en-US" sz="2800" dirty="0" smtClean="0">
                <a:latin typeface="Arial" pitchFamily="34" charset="0"/>
                <a:cs typeface="Arial" pitchFamily="34" charset="0"/>
              </a:rPr>
              <a:t>Now continue on the schematic from terminal W of the terminal strip and the electrons will flow to the LIMIT.</a:t>
            </a:r>
            <a:endParaRPr lang="en-US"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jpg"/>
          <p:cNvPicPr>
            <a:picLocks noChangeAspect="1"/>
          </p:cNvPicPr>
          <p:nvPr/>
        </p:nvPicPr>
        <p:blipFill>
          <a:blip r:embed="rId2" cstate="print"/>
          <a:stretch>
            <a:fillRect/>
          </a:stretch>
        </p:blipFill>
        <p:spPr>
          <a:xfrm>
            <a:off x="1644090" y="0"/>
            <a:ext cx="5855820" cy="6858000"/>
          </a:xfrm>
          <a:prstGeom prst="rect">
            <a:avLst/>
          </a:prstGeom>
        </p:spPr>
      </p:pic>
      <p:cxnSp>
        <p:nvCxnSpPr>
          <p:cNvPr id="5" name="Straight Connector 4"/>
          <p:cNvCxnSpPr/>
          <p:nvPr/>
        </p:nvCxnSpPr>
        <p:spPr>
          <a:xfrm rot="5400000" flipH="1" flipV="1">
            <a:off x="2895600" y="304800"/>
            <a:ext cx="3048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1962150" y="150022"/>
            <a:ext cx="1119188" cy="237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753394" y="228600"/>
            <a:ext cx="304006" cy="15319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600200" y="457200"/>
            <a:ext cx="381000" cy="3810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24011" y="457201"/>
            <a:ext cx="228600" cy="369332"/>
          </a:xfrm>
          <a:prstGeom prst="rect">
            <a:avLst/>
          </a:prstGeom>
          <a:noFill/>
        </p:spPr>
        <p:txBody>
          <a:bodyPr wrap="square" rtlCol="0">
            <a:spAutoFit/>
          </a:bodyPr>
          <a:lstStyle/>
          <a:p>
            <a:r>
              <a:rPr lang="en-US" b="1" dirty="0" smtClean="0">
                <a:latin typeface="Arial" pitchFamily="34" charset="0"/>
                <a:cs typeface="Arial" pitchFamily="34" charset="0"/>
              </a:rPr>
              <a:t>R</a:t>
            </a:r>
            <a:endParaRPr lang="en-US" b="1" dirty="0">
              <a:latin typeface="Arial" pitchFamily="34" charset="0"/>
              <a:cs typeface="Arial" pitchFamily="34" charset="0"/>
            </a:endParaRPr>
          </a:p>
        </p:txBody>
      </p:sp>
      <p:cxnSp>
        <p:nvCxnSpPr>
          <p:cNvPr id="15" name="Straight Connector 14"/>
          <p:cNvCxnSpPr>
            <a:stCxn id="12" idx="2"/>
          </p:cNvCxnSpPr>
          <p:nvPr/>
        </p:nvCxnSpPr>
        <p:spPr>
          <a:xfrm rot="10800000">
            <a:off x="1328738" y="642938"/>
            <a:ext cx="271462" cy="476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V="1">
            <a:off x="1076326" y="523873"/>
            <a:ext cx="290515" cy="12858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790576" y="642938"/>
            <a:ext cx="300037"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19100" y="442912"/>
            <a:ext cx="381000" cy="3810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19099" y="457201"/>
            <a:ext cx="228600" cy="369332"/>
          </a:xfrm>
          <a:prstGeom prst="rect">
            <a:avLst/>
          </a:prstGeom>
          <a:noFill/>
        </p:spPr>
        <p:txBody>
          <a:bodyPr wrap="square" rtlCol="0">
            <a:spAutoFit/>
          </a:bodyPr>
          <a:lstStyle/>
          <a:p>
            <a:r>
              <a:rPr lang="en-US" b="1" dirty="0" smtClean="0">
                <a:latin typeface="Arial" pitchFamily="34" charset="0"/>
                <a:cs typeface="Arial" pitchFamily="34" charset="0"/>
              </a:rPr>
              <a:t>W</a:t>
            </a:r>
            <a:endParaRPr lang="en-US" b="1" dirty="0">
              <a:latin typeface="Arial" pitchFamily="34" charset="0"/>
              <a:cs typeface="Arial" pitchFamily="34" charset="0"/>
            </a:endParaRPr>
          </a:p>
        </p:txBody>
      </p:sp>
      <p:cxnSp>
        <p:nvCxnSpPr>
          <p:cNvPr id="23" name="Straight Connector 22"/>
          <p:cNvCxnSpPr>
            <a:endCxn id="20" idx="4"/>
          </p:cNvCxnSpPr>
          <p:nvPr/>
        </p:nvCxnSpPr>
        <p:spPr>
          <a:xfrm rot="16200000" flipV="1">
            <a:off x="425053" y="1008459"/>
            <a:ext cx="383382" cy="142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V="1">
            <a:off x="628651" y="1173162"/>
            <a:ext cx="1262063" cy="793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797845" y="678656"/>
            <a:ext cx="585787" cy="4381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173957" y="678656"/>
            <a:ext cx="13811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1228726" y="764384"/>
            <a:ext cx="150018" cy="4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316832" y="826295"/>
            <a:ext cx="13811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1233489" y="900113"/>
            <a:ext cx="169863" cy="3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178720" y="952502"/>
            <a:ext cx="13811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1621974" y="1578432"/>
            <a:ext cx="1719942" cy="217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590800" y="2405743"/>
            <a:ext cx="2710543" cy="108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5214257" y="1872343"/>
            <a:ext cx="1143000" cy="10668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581400" y="3733800"/>
            <a:ext cx="407484"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C</a:t>
            </a:r>
            <a:endParaRPr lang="en-US" b="1" dirty="0">
              <a:solidFill>
                <a:srgbClr val="FF0000"/>
              </a:solidFill>
              <a:latin typeface="Arial" pitchFamily="34" charset="0"/>
              <a:cs typeface="Arial" pitchFamily="34" charset="0"/>
            </a:endParaRPr>
          </a:p>
        </p:txBody>
      </p:sp>
      <p:sp>
        <p:nvSpPr>
          <p:cNvPr id="27" name="TextBox 26"/>
          <p:cNvSpPr txBox="1"/>
          <p:nvPr/>
        </p:nvSpPr>
        <p:spPr>
          <a:xfrm>
            <a:off x="2819400" y="3733800"/>
            <a:ext cx="389850"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P</a:t>
            </a:r>
            <a:endParaRPr lang="en-US"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1000"/>
                                        <p:tgtEl>
                                          <p:spTgt spid="2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470025"/>
          </a:xfrm>
        </p:spPr>
        <p:txBody>
          <a:bodyPr>
            <a:normAutofit/>
          </a:bodyPr>
          <a:lstStyle/>
          <a:p>
            <a:pPr>
              <a:lnSpc>
                <a:spcPct val="150000"/>
              </a:lnSpc>
            </a:pPr>
            <a:r>
              <a:rPr lang="en-US" sz="4000" u="sng" dirty="0" smtClean="0">
                <a:latin typeface="Arial" pitchFamily="34" charset="0"/>
                <a:cs typeface="Arial" pitchFamily="34" charset="0"/>
              </a:rPr>
              <a:t>Limit</a:t>
            </a:r>
            <a:endParaRPr lang="en-US" sz="4000" u="sng" dirty="0">
              <a:latin typeface="Arial" pitchFamily="34" charset="0"/>
              <a:cs typeface="Arial" pitchFamily="34" charset="0"/>
            </a:endParaRPr>
          </a:p>
        </p:txBody>
      </p:sp>
      <p:sp>
        <p:nvSpPr>
          <p:cNvPr id="3" name="Subtitle 2"/>
          <p:cNvSpPr>
            <a:spLocks noGrp="1"/>
          </p:cNvSpPr>
          <p:nvPr>
            <p:ph type="subTitle" idx="1"/>
          </p:nvPr>
        </p:nvSpPr>
        <p:spPr>
          <a:xfrm>
            <a:off x="533400" y="1600200"/>
            <a:ext cx="8153400" cy="5105400"/>
          </a:xfrm>
        </p:spPr>
        <p:txBody>
          <a:bodyPr>
            <a:normAutofit/>
          </a:bodyPr>
          <a:lstStyle/>
          <a:p>
            <a:pPr marL="685800" indent="-685800" algn="just">
              <a:lnSpc>
                <a:spcPct val="150000"/>
              </a:lnSpc>
              <a:tabLst>
                <a:tab pos="347663" algn="r"/>
                <a:tab pos="685800" algn="l"/>
              </a:tabLst>
            </a:pPr>
            <a:r>
              <a:rPr lang="en-US" sz="2400" dirty="0" smtClean="0">
                <a:solidFill>
                  <a:schemeClr val="tx1"/>
                </a:solidFill>
                <a:latin typeface="Arial" pitchFamily="34" charset="0"/>
                <a:cs typeface="Arial" pitchFamily="34" charset="0"/>
              </a:rPr>
              <a:t>	1.	The limit is shown with NC contacts.  </a:t>
            </a:r>
          </a:p>
          <a:p>
            <a:pPr marL="685800" indent="-685800" algn="just">
              <a:lnSpc>
                <a:spcPct val="150000"/>
              </a:lnSpc>
              <a:tabLst>
                <a:tab pos="347663" algn="r"/>
                <a:tab pos="685800" algn="l"/>
              </a:tabLst>
            </a:pPr>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2.	The limit is used to provide safety in the event the temperature of the equipment should exceed a safe operating level.</a:t>
            </a:r>
          </a:p>
          <a:p>
            <a:pPr marL="685800" indent="-685800" algn="just">
              <a:lnSpc>
                <a:spcPct val="150000"/>
              </a:lnSpc>
              <a:tabLst>
                <a:tab pos="347663" algn="r"/>
                <a:tab pos="685800" algn="l"/>
              </a:tabLst>
            </a:pPr>
            <a:r>
              <a:rPr lang="en-US" sz="2400" dirty="0" smtClean="0">
                <a:solidFill>
                  <a:schemeClr val="tx1"/>
                </a:solidFill>
                <a:latin typeface="Arial" pitchFamily="34" charset="0"/>
                <a:cs typeface="Arial" pitchFamily="34" charset="0"/>
              </a:rPr>
              <a:t> </a:t>
            </a:r>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3.	Notice the limit is wired in series with the gas valve so that when the NC contacts open, the gas valve will be de-energized and close.</a:t>
            </a:r>
            <a:endParaRPr lang="en-US" sz="24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7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70000"/>
                                  </p:iterate>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70000"/>
                                  </p:iterate>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470025"/>
          </a:xfrm>
        </p:spPr>
        <p:txBody>
          <a:bodyPr>
            <a:normAutofit/>
          </a:bodyPr>
          <a:lstStyle/>
          <a:p>
            <a:pPr>
              <a:lnSpc>
                <a:spcPct val="150000"/>
              </a:lnSpc>
            </a:pPr>
            <a:r>
              <a:rPr lang="en-US" sz="4000" u="sng" dirty="0" smtClean="0">
                <a:latin typeface="Arial" pitchFamily="34" charset="0"/>
                <a:cs typeface="Arial" pitchFamily="34" charset="0"/>
              </a:rPr>
              <a:t>Limit</a:t>
            </a:r>
            <a:endParaRPr lang="en-US" sz="4000" u="sng" dirty="0">
              <a:latin typeface="Arial" pitchFamily="34" charset="0"/>
              <a:cs typeface="Arial" pitchFamily="34" charset="0"/>
            </a:endParaRPr>
          </a:p>
        </p:txBody>
      </p:sp>
      <p:sp>
        <p:nvSpPr>
          <p:cNvPr id="3" name="Subtitle 2"/>
          <p:cNvSpPr>
            <a:spLocks noGrp="1"/>
          </p:cNvSpPr>
          <p:nvPr>
            <p:ph type="subTitle" idx="1"/>
          </p:nvPr>
        </p:nvSpPr>
        <p:spPr>
          <a:xfrm>
            <a:off x="533400" y="1600200"/>
            <a:ext cx="8153400" cy="5105400"/>
          </a:xfrm>
        </p:spPr>
        <p:txBody>
          <a:bodyPr>
            <a:normAutofit/>
          </a:bodyPr>
          <a:lstStyle/>
          <a:p>
            <a:pPr marL="685800" indent="-685800" algn="just">
              <a:lnSpc>
                <a:spcPct val="150000"/>
              </a:lnSpc>
              <a:tabLst>
                <a:tab pos="347663" algn="r"/>
                <a:tab pos="685800" algn="l"/>
                <a:tab pos="1262063" algn="l"/>
              </a:tabLst>
            </a:pPr>
            <a:r>
              <a:rPr lang="en-US" sz="2400" dirty="0" smtClean="0">
                <a:solidFill>
                  <a:schemeClr val="tx1"/>
                </a:solidFill>
                <a:latin typeface="Arial" pitchFamily="34" charset="0"/>
                <a:cs typeface="Arial" pitchFamily="34" charset="0"/>
              </a:rPr>
              <a:t>	4.	The limit has a cut-out that is usually around:</a:t>
            </a:r>
          </a:p>
          <a:p>
            <a:pPr marL="685800" indent="-685800" algn="just">
              <a:lnSpc>
                <a:spcPct val="150000"/>
              </a:lnSpc>
              <a:tabLst>
                <a:tab pos="347663" algn="r"/>
                <a:tab pos="685800" algn="l"/>
                <a:tab pos="1262063" algn="l"/>
              </a:tabLst>
            </a:pPr>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	a.	200</a:t>
            </a:r>
            <a:r>
              <a:rPr lang="en-US" sz="2400" baseline="40000" dirty="0" smtClean="0">
                <a:solidFill>
                  <a:schemeClr val="tx1"/>
                </a:solidFill>
                <a:latin typeface="Arial" pitchFamily="34" charset="0"/>
                <a:cs typeface="Arial" pitchFamily="34" charset="0"/>
              </a:rPr>
              <a:t>o</a:t>
            </a:r>
            <a:r>
              <a:rPr lang="en-US" sz="2400" dirty="0" smtClean="0">
                <a:solidFill>
                  <a:schemeClr val="tx1"/>
                </a:solidFill>
                <a:latin typeface="Arial" pitchFamily="34" charset="0"/>
                <a:cs typeface="Arial" pitchFamily="34" charset="0"/>
              </a:rPr>
              <a:t>F for barometric draft furnaces</a:t>
            </a:r>
          </a:p>
          <a:p>
            <a:pPr marL="685800" indent="-685800" algn="just">
              <a:lnSpc>
                <a:spcPct val="150000"/>
              </a:lnSpc>
              <a:tabLst>
                <a:tab pos="347663" algn="r"/>
                <a:tab pos="685800" algn="l"/>
                <a:tab pos="1262063" algn="l"/>
              </a:tabLst>
            </a:pPr>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	b.	180</a:t>
            </a:r>
            <a:r>
              <a:rPr lang="en-US" sz="2400" baseline="40000" dirty="0" smtClean="0">
                <a:solidFill>
                  <a:schemeClr val="tx1"/>
                </a:solidFill>
                <a:latin typeface="Arial" pitchFamily="34" charset="0"/>
                <a:cs typeface="Arial" pitchFamily="34" charset="0"/>
              </a:rPr>
              <a:t>o</a:t>
            </a:r>
            <a:r>
              <a:rPr lang="en-US" sz="2400" dirty="0" smtClean="0">
                <a:solidFill>
                  <a:schemeClr val="tx1"/>
                </a:solidFill>
                <a:latin typeface="Arial" pitchFamily="34" charset="0"/>
                <a:cs typeface="Arial" pitchFamily="34" charset="0"/>
              </a:rPr>
              <a:t>F for high efficiency furnaces </a:t>
            </a:r>
          </a:p>
          <a:p>
            <a:pPr marL="685800" indent="-685800" algn="just">
              <a:lnSpc>
                <a:spcPct val="150000"/>
              </a:lnSpc>
              <a:tabLst>
                <a:tab pos="347663" algn="r"/>
                <a:tab pos="685800" algn="l"/>
                <a:tab pos="1262063" algn="l"/>
              </a:tabLst>
            </a:pPr>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	c.	or whatever the manufacturer specifies</a:t>
            </a:r>
          </a:p>
          <a:p>
            <a:pPr marL="685800" indent="-685800" algn="just">
              <a:lnSpc>
                <a:spcPct val="150000"/>
              </a:lnSpc>
              <a:tabLst>
                <a:tab pos="347663" algn="r"/>
                <a:tab pos="685800" algn="l"/>
              </a:tabLst>
            </a:pPr>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5.	The limit may be a separate component or it may be part of the same housing of the fan switch, as it is shown on page A4.  In this situation the components are called a ‘combination fan/limit switch.’</a:t>
            </a:r>
            <a:endParaRPr lang="en-US" sz="24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4350"/>
                            </p:stCondLst>
                            <p:childTnLst>
                              <p:par>
                                <p:cTn id="9" presetID="22" presetClass="entr" presetSubtype="8" fill="hold" grpId="0" nodeType="afterEffect">
                                  <p:stCondLst>
                                    <p:cond delay="0"/>
                                  </p:stCondLst>
                                  <p:iterate type="wd">
                                    <p:tmPct val="7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6950"/>
                            </p:stCondLst>
                            <p:childTnLst>
                              <p:par>
                                <p:cTn id="13" presetID="22" presetClass="entr" presetSubtype="8" fill="hold" grpId="0" nodeType="afterEffect">
                                  <p:stCondLst>
                                    <p:cond delay="0"/>
                                  </p:stCondLst>
                                  <p:iterate type="wd">
                                    <p:tmPct val="7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9550"/>
                            </p:stCondLst>
                            <p:childTnLst>
                              <p:par>
                                <p:cTn id="17" presetID="22" presetClass="entr" presetSubtype="8" fill="hold" grpId="0" nodeType="afterEffect">
                                  <p:stCondLst>
                                    <p:cond delay="0"/>
                                  </p:stCondLst>
                                  <p:iterate type="wd">
                                    <p:tmPct val="7000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12150"/>
                            </p:stCondLst>
                            <p:childTnLst>
                              <p:par>
                                <p:cTn id="21" presetID="22" presetClass="entr" presetSubtype="8" fill="hold" grpId="0" nodeType="afterEffect">
                                  <p:stCondLst>
                                    <p:cond delay="0"/>
                                  </p:stCondLst>
                                  <p:iterate type="wd">
                                    <p:tmPct val="70000"/>
                                  </p:iterate>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470025"/>
          </a:xfrm>
        </p:spPr>
        <p:txBody>
          <a:bodyPr>
            <a:normAutofit/>
          </a:bodyPr>
          <a:lstStyle/>
          <a:p>
            <a:pPr>
              <a:lnSpc>
                <a:spcPct val="150000"/>
              </a:lnSpc>
            </a:pPr>
            <a:r>
              <a:rPr lang="en-US" sz="4000" u="sng" dirty="0" smtClean="0">
                <a:latin typeface="Arial" pitchFamily="34" charset="0"/>
                <a:cs typeface="Arial" pitchFamily="34" charset="0"/>
              </a:rPr>
              <a:t>Limit</a:t>
            </a:r>
            <a:endParaRPr lang="en-US" sz="4000" u="sng" dirty="0">
              <a:latin typeface="Arial" pitchFamily="34" charset="0"/>
              <a:cs typeface="Arial" pitchFamily="34" charset="0"/>
            </a:endParaRPr>
          </a:p>
        </p:txBody>
      </p:sp>
      <p:sp>
        <p:nvSpPr>
          <p:cNvPr id="3" name="Subtitle 2"/>
          <p:cNvSpPr>
            <a:spLocks noGrp="1"/>
          </p:cNvSpPr>
          <p:nvPr>
            <p:ph type="subTitle" idx="1"/>
          </p:nvPr>
        </p:nvSpPr>
        <p:spPr>
          <a:xfrm>
            <a:off x="533400" y="1600200"/>
            <a:ext cx="8153400" cy="5105400"/>
          </a:xfrm>
        </p:spPr>
        <p:txBody>
          <a:bodyPr>
            <a:normAutofit/>
          </a:bodyPr>
          <a:lstStyle/>
          <a:p>
            <a:pPr marL="685800" indent="-685800" algn="just">
              <a:lnSpc>
                <a:spcPct val="150000"/>
              </a:lnSpc>
              <a:tabLst>
                <a:tab pos="347663" algn="r"/>
                <a:tab pos="685800" algn="l"/>
                <a:tab pos="1262063" algn="l"/>
              </a:tabLst>
            </a:pPr>
            <a:r>
              <a:rPr lang="en-US" sz="2400" dirty="0" smtClean="0">
                <a:solidFill>
                  <a:schemeClr val="tx1"/>
                </a:solidFill>
                <a:latin typeface="Arial" pitchFamily="34" charset="0"/>
                <a:cs typeface="Arial" pitchFamily="34" charset="0"/>
              </a:rPr>
              <a:t>	6.	The limit may be located in the CONTROL circuit, which is 24v.  Or it may be located in the POWER circuit, which is the line voltage to the equipment.</a:t>
            </a:r>
            <a:endParaRPr lang="en-US" sz="24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470025"/>
          </a:xfrm>
        </p:spPr>
        <p:txBody>
          <a:bodyPr>
            <a:normAutofit/>
          </a:bodyPr>
          <a:lstStyle/>
          <a:p>
            <a:pPr marL="631825" indent="-631825" algn="l">
              <a:tabLst>
                <a:tab pos="631825" algn="l"/>
              </a:tabLst>
            </a:pPr>
            <a:r>
              <a:rPr lang="en-US" sz="2800" dirty="0" smtClean="0">
                <a:solidFill>
                  <a:schemeClr val="tx1"/>
                </a:solidFill>
                <a:latin typeface="Arial" pitchFamily="34" charset="0"/>
                <a:cs typeface="Arial" pitchFamily="34" charset="0"/>
              </a:rPr>
              <a:t>1.	What type of single phase AC motor is found on this furnace?</a:t>
            </a:r>
            <a:br>
              <a:rPr lang="en-US" sz="2800" dirty="0" smtClean="0">
                <a:solidFill>
                  <a:schemeClr val="tx1"/>
                </a:solidFill>
                <a:latin typeface="Arial" pitchFamily="34" charset="0"/>
                <a:cs typeface="Arial" pitchFamily="34" charset="0"/>
              </a:rPr>
            </a:br>
            <a:endParaRPr lang="en-US" sz="2800" dirty="0">
              <a:latin typeface="Arial" pitchFamily="34" charset="0"/>
              <a:cs typeface="Arial" pitchFamily="34" charset="0"/>
            </a:endParaRPr>
          </a:p>
        </p:txBody>
      </p:sp>
      <p:sp>
        <p:nvSpPr>
          <p:cNvPr id="3" name="Subtitle 2"/>
          <p:cNvSpPr>
            <a:spLocks noGrp="1"/>
          </p:cNvSpPr>
          <p:nvPr>
            <p:ph type="subTitle" idx="1"/>
          </p:nvPr>
        </p:nvSpPr>
        <p:spPr>
          <a:xfrm>
            <a:off x="762000" y="1905000"/>
            <a:ext cx="7620000" cy="4648200"/>
          </a:xfrm>
        </p:spPr>
        <p:txBody>
          <a:bodyPr>
            <a:normAutofit/>
          </a:bodyPr>
          <a:lstStyle/>
          <a:p>
            <a:pPr algn="just">
              <a:lnSpc>
                <a:spcPct val="150000"/>
              </a:lnSpc>
            </a:pPr>
            <a:r>
              <a:rPr lang="en-US" sz="2400" dirty="0" smtClean="0">
                <a:solidFill>
                  <a:schemeClr val="tx1"/>
                </a:solidFill>
                <a:latin typeface="Arial" pitchFamily="34" charset="0"/>
                <a:cs typeface="Arial" pitchFamily="34" charset="0"/>
              </a:rPr>
              <a:t>You should observe that there are no starting relays (solid state, current coil, potential) on this motor.  In addition, you should notice a capacitor and it is not identified.  Since there are no starting relays, it cannot be a start capacitor and therefore has to be a run capacitor.  Therefore, you should conclude that the motor is a __</a:t>
            </a:r>
            <a:r>
              <a:rPr lang="en-US" sz="2400" u="sng" dirty="0" smtClean="0">
                <a:solidFill>
                  <a:srgbClr val="FF0000"/>
                </a:solidFill>
                <a:latin typeface="Arial" pitchFamily="34" charset="0"/>
                <a:cs typeface="Arial" pitchFamily="34" charset="0"/>
              </a:rPr>
              <a:t>PSC motor</a:t>
            </a:r>
            <a:r>
              <a:rPr lang="en-US" sz="2400" dirty="0" smtClean="0">
                <a:solidFill>
                  <a:schemeClr val="tx1"/>
                </a:solidFill>
                <a:latin typeface="Arial" pitchFamily="34" charset="0"/>
                <a:cs typeface="Arial" pitchFamily="34" charset="0"/>
              </a:rPr>
              <a:t>___.</a:t>
            </a:r>
            <a:endParaRPr lang="en-US" sz="24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 Fan/Limit</a:t>
            </a:r>
            <a:endParaRPr lang="en-US" dirty="0"/>
          </a:p>
        </p:txBody>
      </p:sp>
      <p:pic>
        <p:nvPicPr>
          <p:cNvPr id="3074" name="Picture 2" descr="G:\Pictures\P1000644.JPG"/>
          <p:cNvPicPr>
            <a:picLocks noChangeAspect="1" noChangeArrowheads="1"/>
          </p:cNvPicPr>
          <p:nvPr/>
        </p:nvPicPr>
        <p:blipFill>
          <a:blip r:embed="rId2" cstate="print"/>
          <a:srcRect/>
          <a:stretch>
            <a:fillRect/>
          </a:stretch>
        </p:blipFill>
        <p:spPr bwMode="auto">
          <a:xfrm rot="16200000">
            <a:off x="1908469" y="2035466"/>
            <a:ext cx="5360729" cy="4020547"/>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239000" cy="3078162"/>
          </a:xfrm>
        </p:spPr>
        <p:txBody>
          <a:bodyPr>
            <a:noAutofit/>
          </a:bodyPr>
          <a:lstStyle/>
          <a:p>
            <a:pPr algn="just">
              <a:lnSpc>
                <a:spcPct val="150000"/>
              </a:lnSpc>
            </a:pPr>
            <a:r>
              <a:rPr lang="en-US" sz="2800" dirty="0" smtClean="0">
                <a:latin typeface="Arial" pitchFamily="34" charset="0"/>
                <a:cs typeface="Arial" pitchFamily="34" charset="0"/>
              </a:rPr>
              <a:t>Now continue on the schematic from the LIMIT and you will come to the ‘PILOT SWITCH.’  </a:t>
            </a:r>
            <a:endParaRPr lang="en-US"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jpg"/>
          <p:cNvPicPr>
            <a:picLocks noChangeAspect="1"/>
          </p:cNvPicPr>
          <p:nvPr/>
        </p:nvPicPr>
        <p:blipFill>
          <a:blip r:embed="rId2" cstate="print"/>
          <a:stretch>
            <a:fillRect/>
          </a:stretch>
        </p:blipFill>
        <p:spPr>
          <a:xfrm>
            <a:off x="1644090" y="0"/>
            <a:ext cx="5855820" cy="6858000"/>
          </a:xfrm>
          <a:prstGeom prst="rect">
            <a:avLst/>
          </a:prstGeom>
        </p:spPr>
      </p:pic>
      <p:cxnSp>
        <p:nvCxnSpPr>
          <p:cNvPr id="5" name="Straight Connector 4"/>
          <p:cNvCxnSpPr/>
          <p:nvPr/>
        </p:nvCxnSpPr>
        <p:spPr>
          <a:xfrm rot="5400000" flipH="1" flipV="1">
            <a:off x="2895600" y="304800"/>
            <a:ext cx="3048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1962150" y="150022"/>
            <a:ext cx="1119188" cy="237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753394" y="228600"/>
            <a:ext cx="304006" cy="15319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600200" y="457200"/>
            <a:ext cx="381000" cy="3810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24011" y="457201"/>
            <a:ext cx="228600" cy="369332"/>
          </a:xfrm>
          <a:prstGeom prst="rect">
            <a:avLst/>
          </a:prstGeom>
          <a:noFill/>
        </p:spPr>
        <p:txBody>
          <a:bodyPr wrap="square" rtlCol="0">
            <a:spAutoFit/>
          </a:bodyPr>
          <a:lstStyle/>
          <a:p>
            <a:r>
              <a:rPr lang="en-US" b="1" dirty="0" smtClean="0">
                <a:latin typeface="Arial" pitchFamily="34" charset="0"/>
                <a:cs typeface="Arial" pitchFamily="34" charset="0"/>
              </a:rPr>
              <a:t>R</a:t>
            </a:r>
            <a:endParaRPr lang="en-US" b="1" dirty="0">
              <a:latin typeface="Arial" pitchFamily="34" charset="0"/>
              <a:cs typeface="Arial" pitchFamily="34" charset="0"/>
            </a:endParaRPr>
          </a:p>
        </p:txBody>
      </p:sp>
      <p:cxnSp>
        <p:nvCxnSpPr>
          <p:cNvPr id="15" name="Straight Connector 14"/>
          <p:cNvCxnSpPr>
            <a:stCxn id="12" idx="2"/>
          </p:cNvCxnSpPr>
          <p:nvPr/>
        </p:nvCxnSpPr>
        <p:spPr>
          <a:xfrm rot="10800000">
            <a:off x="1328738" y="642938"/>
            <a:ext cx="271462" cy="476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V="1">
            <a:off x="1076326" y="523873"/>
            <a:ext cx="290515" cy="12858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790576" y="642938"/>
            <a:ext cx="300037"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19100" y="442912"/>
            <a:ext cx="381000" cy="3810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19099" y="457201"/>
            <a:ext cx="228600" cy="369332"/>
          </a:xfrm>
          <a:prstGeom prst="rect">
            <a:avLst/>
          </a:prstGeom>
          <a:noFill/>
        </p:spPr>
        <p:txBody>
          <a:bodyPr wrap="square" rtlCol="0">
            <a:spAutoFit/>
          </a:bodyPr>
          <a:lstStyle/>
          <a:p>
            <a:r>
              <a:rPr lang="en-US" b="1" dirty="0" smtClean="0">
                <a:latin typeface="Arial" pitchFamily="34" charset="0"/>
                <a:cs typeface="Arial" pitchFamily="34" charset="0"/>
              </a:rPr>
              <a:t>W</a:t>
            </a:r>
            <a:endParaRPr lang="en-US" b="1" dirty="0">
              <a:latin typeface="Arial" pitchFamily="34" charset="0"/>
              <a:cs typeface="Arial" pitchFamily="34" charset="0"/>
            </a:endParaRPr>
          </a:p>
        </p:txBody>
      </p:sp>
      <p:cxnSp>
        <p:nvCxnSpPr>
          <p:cNvPr id="23" name="Straight Connector 22"/>
          <p:cNvCxnSpPr>
            <a:endCxn id="20" idx="4"/>
          </p:cNvCxnSpPr>
          <p:nvPr/>
        </p:nvCxnSpPr>
        <p:spPr>
          <a:xfrm rot="16200000" flipV="1">
            <a:off x="425053" y="1008459"/>
            <a:ext cx="383382" cy="142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V="1">
            <a:off x="628651" y="1173162"/>
            <a:ext cx="1262063" cy="793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797845" y="678656"/>
            <a:ext cx="585787" cy="4381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173957" y="678656"/>
            <a:ext cx="13811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1228726" y="764384"/>
            <a:ext cx="150018" cy="4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316832" y="826295"/>
            <a:ext cx="13811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1233489" y="900113"/>
            <a:ext cx="169863" cy="3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178720" y="952502"/>
            <a:ext cx="13811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38" idx="6"/>
          </p:cNvCxnSpPr>
          <p:nvPr/>
        </p:nvCxnSpPr>
        <p:spPr>
          <a:xfrm rot="5400000" flipH="1" flipV="1">
            <a:off x="6063342" y="2057404"/>
            <a:ext cx="903519" cy="544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932715" y="2547257"/>
            <a:ext cx="576942" cy="108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5399314" y="1099457"/>
            <a:ext cx="1143000" cy="10668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581400" y="3733800"/>
            <a:ext cx="407484"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C</a:t>
            </a:r>
            <a:endParaRPr lang="en-US" b="1" dirty="0">
              <a:solidFill>
                <a:srgbClr val="FF0000"/>
              </a:solidFill>
              <a:latin typeface="Arial" pitchFamily="34" charset="0"/>
              <a:cs typeface="Arial" pitchFamily="34" charset="0"/>
            </a:endParaRPr>
          </a:p>
        </p:txBody>
      </p:sp>
      <p:sp>
        <p:nvSpPr>
          <p:cNvPr id="27" name="TextBox 26"/>
          <p:cNvSpPr txBox="1"/>
          <p:nvPr/>
        </p:nvSpPr>
        <p:spPr>
          <a:xfrm>
            <a:off x="2819400" y="3733800"/>
            <a:ext cx="389850"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P</a:t>
            </a:r>
            <a:endParaRPr lang="en-US"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1000"/>
                                        <p:tgtEl>
                                          <p:spTgt spid="21"/>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right)">
                                      <p:cBhvr>
                                        <p:cTn id="1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nSpc>
                <a:spcPct val="150000"/>
              </a:lnSpc>
            </a:pPr>
            <a:r>
              <a:rPr lang="en-US" sz="3600" u="sng" dirty="0" smtClean="0">
                <a:latin typeface="Arial" pitchFamily="34" charset="0"/>
                <a:cs typeface="Arial" pitchFamily="34" charset="0"/>
              </a:rPr>
              <a:t>Pilot Heat Switch</a:t>
            </a:r>
            <a:endParaRPr lang="en-US" sz="3600" u="sng" dirty="0">
              <a:latin typeface="Arial" pitchFamily="34" charset="0"/>
              <a:cs typeface="Arial" pitchFamily="34" charset="0"/>
            </a:endParaRPr>
          </a:p>
        </p:txBody>
      </p:sp>
      <p:sp>
        <p:nvSpPr>
          <p:cNvPr id="3" name="TextBox 2"/>
          <p:cNvSpPr txBox="1"/>
          <p:nvPr/>
        </p:nvSpPr>
        <p:spPr>
          <a:xfrm>
            <a:off x="457200" y="1981200"/>
            <a:ext cx="8153400" cy="3323987"/>
          </a:xfrm>
          <a:prstGeom prst="rect">
            <a:avLst/>
          </a:prstGeom>
          <a:noFill/>
        </p:spPr>
        <p:txBody>
          <a:bodyPr wrap="square" rtlCol="0">
            <a:spAutoFit/>
          </a:bodyPr>
          <a:lstStyle/>
          <a:p>
            <a:pPr marL="0" lvl="1" algn="just">
              <a:lnSpc>
                <a:spcPct val="150000"/>
              </a:lnSpc>
            </a:pPr>
            <a:r>
              <a:rPr lang="en-US" sz="2800" dirty="0" smtClean="0">
                <a:latin typeface="Arial" pitchFamily="34" charset="0"/>
                <a:cs typeface="Arial" pitchFamily="34" charset="0"/>
              </a:rPr>
              <a:t>The ‘Pilot Heat Switch’ responds to heat.  What you need to observe is the symbol on page A4.  If the pilot heat switch is responsive to heat, then it should not have been drawn so that it appears to be a set of contacts.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70000"/>
                                  </p:iterate>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nSpc>
                <a:spcPct val="150000"/>
              </a:lnSpc>
            </a:pPr>
            <a:r>
              <a:rPr lang="en-US" sz="3600" u="sng" dirty="0" smtClean="0">
                <a:latin typeface="Arial" pitchFamily="34" charset="0"/>
                <a:cs typeface="Arial" pitchFamily="34" charset="0"/>
              </a:rPr>
              <a:t>Pilot Heat Switch</a:t>
            </a:r>
            <a:endParaRPr lang="en-US" sz="3600" u="sng" dirty="0">
              <a:latin typeface="Arial" pitchFamily="34" charset="0"/>
              <a:cs typeface="Arial" pitchFamily="34" charset="0"/>
            </a:endParaRPr>
          </a:p>
        </p:txBody>
      </p:sp>
      <p:sp>
        <p:nvSpPr>
          <p:cNvPr id="3" name="TextBox 2"/>
          <p:cNvSpPr txBox="1"/>
          <p:nvPr/>
        </p:nvSpPr>
        <p:spPr>
          <a:xfrm>
            <a:off x="457200" y="1981200"/>
            <a:ext cx="8153400" cy="2031325"/>
          </a:xfrm>
          <a:prstGeom prst="rect">
            <a:avLst/>
          </a:prstGeom>
          <a:noFill/>
        </p:spPr>
        <p:txBody>
          <a:bodyPr wrap="square" rtlCol="0">
            <a:spAutoFit/>
          </a:bodyPr>
          <a:lstStyle/>
          <a:p>
            <a:pPr marL="0" lvl="1" algn="ctr">
              <a:lnSpc>
                <a:spcPct val="150000"/>
              </a:lnSpc>
            </a:pPr>
            <a:r>
              <a:rPr lang="en-US" sz="2800" dirty="0" smtClean="0">
                <a:latin typeface="Arial" pitchFamily="34" charset="0"/>
                <a:cs typeface="Arial" pitchFamily="34" charset="0"/>
              </a:rPr>
              <a:t>This is the way it should have been drawn.</a:t>
            </a:r>
          </a:p>
          <a:p>
            <a:pPr marL="0" lvl="1" algn="ctr">
              <a:lnSpc>
                <a:spcPct val="150000"/>
              </a:lnSpc>
            </a:pPr>
            <a:endParaRPr lang="en-US" sz="2800" dirty="0" smtClean="0">
              <a:latin typeface="Arial" pitchFamily="34" charset="0"/>
              <a:cs typeface="Arial" pitchFamily="34" charset="0"/>
            </a:endParaRPr>
          </a:p>
          <a:p>
            <a:pPr marL="0" lvl="1" algn="ctr">
              <a:lnSpc>
                <a:spcPct val="150000"/>
              </a:lnSpc>
            </a:pPr>
            <a:endParaRPr lang="en-US" sz="2800" dirty="0" smtClean="0">
              <a:latin typeface="Arial" pitchFamily="34" charset="0"/>
              <a:cs typeface="Arial" pitchFamily="34" charset="0"/>
            </a:endParaRPr>
          </a:p>
        </p:txBody>
      </p:sp>
      <p:cxnSp>
        <p:nvCxnSpPr>
          <p:cNvPr id="5" name="Straight Connector 4"/>
          <p:cNvCxnSpPr/>
          <p:nvPr/>
        </p:nvCxnSpPr>
        <p:spPr>
          <a:xfrm>
            <a:off x="3276600" y="3352800"/>
            <a:ext cx="1066800" cy="0"/>
          </a:xfrm>
          <a:prstGeom prst="line">
            <a:avLst/>
          </a:prstGeom>
          <a:ln w="63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343400" y="3352800"/>
            <a:ext cx="762000" cy="152400"/>
          </a:xfrm>
          <a:prstGeom prst="line">
            <a:avLst/>
          </a:prstGeom>
          <a:ln w="63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05400" y="3352800"/>
            <a:ext cx="1066800" cy="0"/>
          </a:xfrm>
          <a:prstGeom prst="line">
            <a:avLst/>
          </a:prstGeom>
          <a:ln w="63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648200" y="3505200"/>
            <a:ext cx="152400" cy="0"/>
          </a:xfrm>
          <a:prstGeom prst="line">
            <a:avLst/>
          </a:prstGeom>
          <a:ln w="63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0" y="3581400"/>
            <a:ext cx="152400" cy="0"/>
          </a:xfrm>
          <a:prstGeom prst="line">
            <a:avLst/>
          </a:prstGeom>
          <a:ln w="63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495800" y="3657600"/>
            <a:ext cx="152400" cy="0"/>
          </a:xfrm>
          <a:prstGeom prst="line">
            <a:avLst/>
          </a:prstGeom>
          <a:ln w="63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0" y="3733800"/>
            <a:ext cx="152400" cy="0"/>
          </a:xfrm>
          <a:prstGeom prst="line">
            <a:avLst/>
          </a:prstGeom>
          <a:ln w="63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4648200" y="3810000"/>
            <a:ext cx="152400" cy="0"/>
          </a:xfrm>
          <a:prstGeom prst="line">
            <a:avLst/>
          </a:prstGeom>
          <a:ln w="63500">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5785" y="4572000"/>
            <a:ext cx="8698215" cy="523220"/>
          </a:xfrm>
          <a:prstGeom prst="rect">
            <a:avLst/>
          </a:prstGeom>
          <a:noFill/>
        </p:spPr>
        <p:txBody>
          <a:bodyPr wrap="none" rtlCol="0">
            <a:spAutoFit/>
          </a:bodyPr>
          <a:lstStyle/>
          <a:p>
            <a:r>
              <a:rPr lang="en-US" sz="2800" dirty="0" smtClean="0">
                <a:latin typeface="Arial" pitchFamily="34" charset="0"/>
                <a:cs typeface="Arial" pitchFamily="34" charset="0"/>
              </a:rPr>
              <a:t>So be careful, things may not seem to be as they are.</a:t>
            </a:r>
            <a:endParaRPr lang="en-US"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365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365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3650"/>
                            </p:stCondLst>
                            <p:childTnLst>
                              <p:par>
                                <p:cTn id="15" presetID="1"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365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par>
                          <p:cTn id="20" fill="hold">
                            <p:stCondLst>
                              <p:cond delay="3650"/>
                            </p:stCondLst>
                            <p:childTnLst>
                              <p:par>
                                <p:cTn id="21" presetID="1"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365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par>
                          <p:cTn id="26" fill="hold">
                            <p:stCondLst>
                              <p:cond delay="3650"/>
                            </p:stCondLst>
                            <p:childTnLst>
                              <p:par>
                                <p:cTn id="27" presetID="1"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par>
                          <p:cTn id="29" fill="hold">
                            <p:stCondLst>
                              <p:cond delay="3650"/>
                            </p:stCondLst>
                            <p:childTnLst>
                              <p:par>
                                <p:cTn id="30" presetID="1"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par>
                          <p:cTn id="32" fill="hold">
                            <p:stCondLst>
                              <p:cond delay="3650"/>
                            </p:stCondLst>
                            <p:childTnLst>
                              <p:par>
                                <p:cTn id="33" presetID="22" presetClass="entr" presetSubtype="8" fill="hold" grpId="0" nodeType="afterEffect">
                                  <p:stCondLst>
                                    <p:cond delay="0"/>
                                  </p:stCondLst>
                                  <p:iterate type="wd">
                                    <p:tmPct val="70000"/>
                                  </p:iterate>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239000" cy="3078162"/>
          </a:xfrm>
        </p:spPr>
        <p:txBody>
          <a:bodyPr>
            <a:noAutofit/>
          </a:bodyPr>
          <a:lstStyle/>
          <a:p>
            <a:pPr algn="just">
              <a:lnSpc>
                <a:spcPct val="150000"/>
              </a:lnSpc>
            </a:pPr>
            <a:r>
              <a:rPr lang="en-US" sz="2800" dirty="0" smtClean="0">
                <a:latin typeface="Arial" pitchFamily="34" charset="0"/>
                <a:cs typeface="Arial" pitchFamily="34" charset="0"/>
              </a:rPr>
              <a:t>Now continue on the schematic from the ‘PILOT SWITCH’ and you will come to the ‘GAS VALVE.’  </a:t>
            </a:r>
            <a:endParaRPr lang="en-US"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jpg"/>
          <p:cNvPicPr>
            <a:picLocks noChangeAspect="1"/>
          </p:cNvPicPr>
          <p:nvPr/>
        </p:nvPicPr>
        <p:blipFill>
          <a:blip r:embed="rId2" cstate="print"/>
          <a:stretch>
            <a:fillRect/>
          </a:stretch>
        </p:blipFill>
        <p:spPr>
          <a:xfrm>
            <a:off x="1644090" y="0"/>
            <a:ext cx="5855820" cy="6858000"/>
          </a:xfrm>
          <a:prstGeom prst="rect">
            <a:avLst/>
          </a:prstGeom>
        </p:spPr>
      </p:pic>
      <p:cxnSp>
        <p:nvCxnSpPr>
          <p:cNvPr id="5" name="Straight Connector 4"/>
          <p:cNvCxnSpPr/>
          <p:nvPr/>
        </p:nvCxnSpPr>
        <p:spPr>
          <a:xfrm rot="5400000" flipH="1" flipV="1">
            <a:off x="2895600" y="304800"/>
            <a:ext cx="3048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1962150" y="150022"/>
            <a:ext cx="1119188" cy="237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753394" y="228600"/>
            <a:ext cx="304006" cy="15319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600200" y="457200"/>
            <a:ext cx="381000" cy="3810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24011" y="457201"/>
            <a:ext cx="228600" cy="369332"/>
          </a:xfrm>
          <a:prstGeom prst="rect">
            <a:avLst/>
          </a:prstGeom>
          <a:noFill/>
        </p:spPr>
        <p:txBody>
          <a:bodyPr wrap="square" rtlCol="0">
            <a:spAutoFit/>
          </a:bodyPr>
          <a:lstStyle/>
          <a:p>
            <a:r>
              <a:rPr lang="en-US" b="1" dirty="0" smtClean="0">
                <a:latin typeface="Arial" pitchFamily="34" charset="0"/>
                <a:cs typeface="Arial" pitchFamily="34" charset="0"/>
              </a:rPr>
              <a:t>R</a:t>
            </a:r>
            <a:endParaRPr lang="en-US" b="1" dirty="0">
              <a:latin typeface="Arial" pitchFamily="34" charset="0"/>
              <a:cs typeface="Arial" pitchFamily="34" charset="0"/>
            </a:endParaRPr>
          </a:p>
        </p:txBody>
      </p:sp>
      <p:cxnSp>
        <p:nvCxnSpPr>
          <p:cNvPr id="15" name="Straight Connector 14"/>
          <p:cNvCxnSpPr>
            <a:stCxn id="12" idx="2"/>
          </p:cNvCxnSpPr>
          <p:nvPr/>
        </p:nvCxnSpPr>
        <p:spPr>
          <a:xfrm rot="10800000">
            <a:off x="1328738" y="642938"/>
            <a:ext cx="271462" cy="476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V="1">
            <a:off x="1076326" y="523873"/>
            <a:ext cx="290515" cy="12858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790576" y="642938"/>
            <a:ext cx="300037"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19100" y="442912"/>
            <a:ext cx="381000" cy="3810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19099" y="457201"/>
            <a:ext cx="228600" cy="369332"/>
          </a:xfrm>
          <a:prstGeom prst="rect">
            <a:avLst/>
          </a:prstGeom>
          <a:noFill/>
        </p:spPr>
        <p:txBody>
          <a:bodyPr wrap="square" rtlCol="0">
            <a:spAutoFit/>
          </a:bodyPr>
          <a:lstStyle/>
          <a:p>
            <a:r>
              <a:rPr lang="en-US" b="1" dirty="0" smtClean="0">
                <a:latin typeface="Arial" pitchFamily="34" charset="0"/>
                <a:cs typeface="Arial" pitchFamily="34" charset="0"/>
              </a:rPr>
              <a:t>W</a:t>
            </a:r>
            <a:endParaRPr lang="en-US" b="1" dirty="0">
              <a:latin typeface="Arial" pitchFamily="34" charset="0"/>
              <a:cs typeface="Arial" pitchFamily="34" charset="0"/>
            </a:endParaRPr>
          </a:p>
        </p:txBody>
      </p:sp>
      <p:cxnSp>
        <p:nvCxnSpPr>
          <p:cNvPr id="23" name="Straight Connector 22"/>
          <p:cNvCxnSpPr>
            <a:endCxn id="20" idx="4"/>
          </p:cNvCxnSpPr>
          <p:nvPr/>
        </p:nvCxnSpPr>
        <p:spPr>
          <a:xfrm rot="16200000" flipV="1">
            <a:off x="425053" y="1008459"/>
            <a:ext cx="383382" cy="142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V="1">
            <a:off x="628651" y="1173162"/>
            <a:ext cx="1262063" cy="793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797845" y="678656"/>
            <a:ext cx="585787" cy="4381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173957" y="678656"/>
            <a:ext cx="13811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1228726" y="764384"/>
            <a:ext cx="150018" cy="4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316832" y="826295"/>
            <a:ext cx="13811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1233489" y="900113"/>
            <a:ext cx="169863" cy="3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178720" y="952502"/>
            <a:ext cx="13811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V="1">
            <a:off x="4946576" y="1688078"/>
            <a:ext cx="737082" cy="851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4033222" y="1121491"/>
            <a:ext cx="1143000" cy="10668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581400" y="3733800"/>
            <a:ext cx="407484"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C</a:t>
            </a:r>
            <a:endParaRPr lang="en-US" b="1" dirty="0">
              <a:solidFill>
                <a:srgbClr val="FF0000"/>
              </a:solidFill>
              <a:latin typeface="Arial" pitchFamily="34" charset="0"/>
              <a:cs typeface="Arial" pitchFamily="34" charset="0"/>
            </a:endParaRPr>
          </a:p>
        </p:txBody>
      </p:sp>
      <p:sp>
        <p:nvSpPr>
          <p:cNvPr id="25" name="TextBox 24"/>
          <p:cNvSpPr txBox="1"/>
          <p:nvPr/>
        </p:nvSpPr>
        <p:spPr>
          <a:xfrm>
            <a:off x="2819400" y="3733800"/>
            <a:ext cx="389850"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P</a:t>
            </a:r>
            <a:endParaRPr lang="en-US"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right)">
                                      <p:cBhvr>
                                        <p:cTn id="11"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nSpc>
                <a:spcPct val="150000"/>
              </a:lnSpc>
            </a:pPr>
            <a:r>
              <a:rPr lang="en-US" sz="3600" u="sng" dirty="0" smtClean="0">
                <a:latin typeface="Arial" pitchFamily="34" charset="0"/>
                <a:cs typeface="Arial" pitchFamily="34" charset="0"/>
              </a:rPr>
              <a:t>Gas Valve</a:t>
            </a:r>
            <a:endParaRPr lang="en-US" sz="3600" u="sng" dirty="0">
              <a:latin typeface="Arial" pitchFamily="34" charset="0"/>
              <a:cs typeface="Arial" pitchFamily="34" charset="0"/>
            </a:endParaRPr>
          </a:p>
        </p:txBody>
      </p:sp>
      <p:sp>
        <p:nvSpPr>
          <p:cNvPr id="3" name="TextBox 2"/>
          <p:cNvSpPr txBox="1"/>
          <p:nvPr/>
        </p:nvSpPr>
        <p:spPr>
          <a:xfrm>
            <a:off x="457200" y="1981200"/>
            <a:ext cx="8153400" cy="2677656"/>
          </a:xfrm>
          <a:prstGeom prst="rect">
            <a:avLst/>
          </a:prstGeom>
          <a:noFill/>
        </p:spPr>
        <p:txBody>
          <a:bodyPr wrap="square" rtlCol="0">
            <a:spAutoFit/>
          </a:bodyPr>
          <a:lstStyle/>
          <a:p>
            <a:pPr marL="0" lvl="1" algn="just">
              <a:lnSpc>
                <a:spcPct val="150000"/>
              </a:lnSpc>
            </a:pPr>
            <a:r>
              <a:rPr lang="en-US" sz="2800" dirty="0" smtClean="0">
                <a:latin typeface="Arial" pitchFamily="34" charset="0"/>
                <a:cs typeface="Arial" pitchFamily="34" charset="0"/>
              </a:rPr>
              <a:t>The ‘Gas Valve’ is a solenoid valve which is either open or closed.  When open, gas flows to the manifold and then the burners.  When closed, no gas flows.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70000"/>
                                  </p:iterate>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239000" cy="3559232"/>
          </a:xfrm>
        </p:spPr>
        <p:txBody>
          <a:bodyPr>
            <a:noAutofit/>
          </a:bodyPr>
          <a:lstStyle/>
          <a:p>
            <a:pPr algn="just">
              <a:lnSpc>
                <a:spcPct val="150000"/>
              </a:lnSpc>
            </a:pPr>
            <a:r>
              <a:rPr lang="en-US" sz="2800" dirty="0" smtClean="0">
                <a:latin typeface="Arial" pitchFamily="34" charset="0"/>
                <a:cs typeface="Arial" pitchFamily="34" charset="0"/>
              </a:rPr>
              <a:t>Now continue on the schematic from the ‘GAS VALVE’ through the terminal strip terminal X and you will be returning to the secondary side of the transformer, this time on the ‘C’ or reference side.</a:t>
            </a:r>
            <a:endParaRPr lang="en-US"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jpg"/>
          <p:cNvPicPr>
            <a:picLocks noChangeAspect="1"/>
          </p:cNvPicPr>
          <p:nvPr/>
        </p:nvPicPr>
        <p:blipFill>
          <a:blip r:embed="rId2" cstate="print"/>
          <a:stretch>
            <a:fillRect/>
          </a:stretch>
        </p:blipFill>
        <p:spPr>
          <a:xfrm>
            <a:off x="1644090" y="0"/>
            <a:ext cx="5855820" cy="6858000"/>
          </a:xfrm>
          <a:prstGeom prst="rect">
            <a:avLst/>
          </a:prstGeom>
        </p:spPr>
      </p:pic>
      <p:cxnSp>
        <p:nvCxnSpPr>
          <p:cNvPr id="5" name="Straight Connector 4"/>
          <p:cNvCxnSpPr/>
          <p:nvPr/>
        </p:nvCxnSpPr>
        <p:spPr>
          <a:xfrm rot="5400000" flipH="1" flipV="1">
            <a:off x="2895600" y="304800"/>
            <a:ext cx="3048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1962150" y="150022"/>
            <a:ext cx="1119188" cy="237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753394" y="228600"/>
            <a:ext cx="304006" cy="153194"/>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600200" y="457200"/>
            <a:ext cx="381000" cy="3810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24011" y="457201"/>
            <a:ext cx="228600" cy="369332"/>
          </a:xfrm>
          <a:prstGeom prst="rect">
            <a:avLst/>
          </a:prstGeom>
          <a:noFill/>
        </p:spPr>
        <p:txBody>
          <a:bodyPr wrap="square" rtlCol="0">
            <a:spAutoFit/>
          </a:bodyPr>
          <a:lstStyle/>
          <a:p>
            <a:r>
              <a:rPr lang="en-US" b="1" dirty="0" smtClean="0">
                <a:latin typeface="Arial" pitchFamily="34" charset="0"/>
                <a:cs typeface="Arial" pitchFamily="34" charset="0"/>
              </a:rPr>
              <a:t>R</a:t>
            </a:r>
            <a:endParaRPr lang="en-US" b="1" dirty="0">
              <a:latin typeface="Arial" pitchFamily="34" charset="0"/>
              <a:cs typeface="Arial" pitchFamily="34" charset="0"/>
            </a:endParaRPr>
          </a:p>
        </p:txBody>
      </p:sp>
      <p:cxnSp>
        <p:nvCxnSpPr>
          <p:cNvPr id="15" name="Straight Connector 14"/>
          <p:cNvCxnSpPr>
            <a:stCxn id="12" idx="2"/>
          </p:cNvCxnSpPr>
          <p:nvPr/>
        </p:nvCxnSpPr>
        <p:spPr>
          <a:xfrm rot="10800000">
            <a:off x="1328738" y="642938"/>
            <a:ext cx="271462" cy="476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V="1">
            <a:off x="1076326" y="523873"/>
            <a:ext cx="290515" cy="12858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790576" y="642938"/>
            <a:ext cx="300037"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19100" y="442912"/>
            <a:ext cx="381000" cy="3810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19099" y="457201"/>
            <a:ext cx="228600" cy="369332"/>
          </a:xfrm>
          <a:prstGeom prst="rect">
            <a:avLst/>
          </a:prstGeom>
          <a:noFill/>
        </p:spPr>
        <p:txBody>
          <a:bodyPr wrap="square" rtlCol="0">
            <a:spAutoFit/>
          </a:bodyPr>
          <a:lstStyle/>
          <a:p>
            <a:r>
              <a:rPr lang="en-US" b="1" dirty="0" smtClean="0">
                <a:latin typeface="Arial" pitchFamily="34" charset="0"/>
                <a:cs typeface="Arial" pitchFamily="34" charset="0"/>
              </a:rPr>
              <a:t>W</a:t>
            </a:r>
            <a:endParaRPr lang="en-US" b="1" dirty="0">
              <a:latin typeface="Arial" pitchFamily="34" charset="0"/>
              <a:cs typeface="Arial" pitchFamily="34" charset="0"/>
            </a:endParaRPr>
          </a:p>
        </p:txBody>
      </p:sp>
      <p:cxnSp>
        <p:nvCxnSpPr>
          <p:cNvPr id="23" name="Straight Connector 22"/>
          <p:cNvCxnSpPr>
            <a:endCxn id="20" idx="4"/>
          </p:cNvCxnSpPr>
          <p:nvPr/>
        </p:nvCxnSpPr>
        <p:spPr>
          <a:xfrm rot="16200000" flipV="1">
            <a:off x="425053" y="1008459"/>
            <a:ext cx="383382" cy="142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V="1">
            <a:off x="628651" y="1173162"/>
            <a:ext cx="1262063" cy="793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797845" y="678656"/>
            <a:ext cx="585787" cy="4381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173957" y="678656"/>
            <a:ext cx="13811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1228726" y="764384"/>
            <a:ext cx="150018" cy="4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316832" y="826295"/>
            <a:ext cx="13811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1233489" y="900113"/>
            <a:ext cx="169863" cy="3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178720" y="952502"/>
            <a:ext cx="138113"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3849296" y="1727078"/>
            <a:ext cx="501724" cy="64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2794972" y="3476071"/>
            <a:ext cx="1143000" cy="10668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rot="16200000" flipV="1">
            <a:off x="3388263" y="1227993"/>
            <a:ext cx="970401" cy="102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2047876" y="2268857"/>
            <a:ext cx="3211831" cy="8382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81400" y="3733800"/>
            <a:ext cx="407484"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C</a:t>
            </a:r>
            <a:endParaRPr lang="en-US" b="1" dirty="0">
              <a:solidFill>
                <a:srgbClr val="FF0000"/>
              </a:solidFill>
              <a:latin typeface="Arial" pitchFamily="34" charset="0"/>
              <a:cs typeface="Arial" pitchFamily="34" charset="0"/>
            </a:endParaRPr>
          </a:p>
        </p:txBody>
      </p:sp>
      <p:sp>
        <p:nvSpPr>
          <p:cNvPr id="30" name="TextBox 29"/>
          <p:cNvSpPr txBox="1"/>
          <p:nvPr/>
        </p:nvSpPr>
        <p:spPr>
          <a:xfrm>
            <a:off x="2819400" y="3733800"/>
            <a:ext cx="389850"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P</a:t>
            </a:r>
            <a:endParaRPr lang="en-US"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1000"/>
                                        <p:tgtEl>
                                          <p:spTgt spid="25"/>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1000"/>
                                        <p:tgtEl>
                                          <p:spTgt spid="29"/>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470025"/>
          </a:xfrm>
        </p:spPr>
        <p:txBody>
          <a:bodyPr>
            <a:normAutofit/>
          </a:bodyPr>
          <a:lstStyle/>
          <a:p>
            <a:pPr marL="631825" indent="-631825" algn="l">
              <a:tabLst>
                <a:tab pos="631825" algn="l"/>
              </a:tabLst>
            </a:pPr>
            <a:r>
              <a:rPr lang="en-US" sz="2800" dirty="0" smtClean="0">
                <a:solidFill>
                  <a:schemeClr val="tx1"/>
                </a:solidFill>
                <a:latin typeface="Arial" pitchFamily="34" charset="0"/>
                <a:cs typeface="Arial" pitchFamily="34" charset="0"/>
              </a:rPr>
              <a:t>2.	What is the source voltage to this furnace?</a:t>
            </a:r>
            <a:br>
              <a:rPr lang="en-US" sz="2800" dirty="0" smtClean="0">
                <a:solidFill>
                  <a:schemeClr val="tx1"/>
                </a:solidFill>
                <a:latin typeface="Arial" pitchFamily="34" charset="0"/>
                <a:cs typeface="Arial" pitchFamily="34" charset="0"/>
              </a:rPr>
            </a:br>
            <a:endParaRPr lang="en-US" sz="2800" dirty="0">
              <a:latin typeface="Arial" pitchFamily="34" charset="0"/>
              <a:cs typeface="Arial" pitchFamily="34" charset="0"/>
            </a:endParaRPr>
          </a:p>
        </p:txBody>
      </p:sp>
      <p:sp>
        <p:nvSpPr>
          <p:cNvPr id="3" name="Subtitle 2"/>
          <p:cNvSpPr>
            <a:spLocks noGrp="1"/>
          </p:cNvSpPr>
          <p:nvPr>
            <p:ph type="subTitle" idx="1"/>
          </p:nvPr>
        </p:nvSpPr>
        <p:spPr>
          <a:xfrm>
            <a:off x="762000" y="1905000"/>
            <a:ext cx="7620000" cy="4267200"/>
          </a:xfrm>
        </p:spPr>
        <p:txBody>
          <a:bodyPr>
            <a:normAutofit/>
          </a:bodyPr>
          <a:lstStyle/>
          <a:p>
            <a:pPr algn="just">
              <a:lnSpc>
                <a:spcPct val="150000"/>
              </a:lnSpc>
            </a:pPr>
            <a:r>
              <a:rPr lang="en-US" sz="2400" dirty="0" smtClean="0">
                <a:solidFill>
                  <a:schemeClr val="tx1"/>
                </a:solidFill>
                <a:latin typeface="Arial" pitchFamily="34" charset="0"/>
                <a:cs typeface="Arial" pitchFamily="34" charset="0"/>
              </a:rPr>
              <a:t>You should observe that even though this schematic does not follow the post-1987 NEC identification code, it does note not only the voltage, but also the color of the wires.  So you should answer ________ as the source voltage.</a:t>
            </a:r>
            <a:endParaRPr lang="en-US" sz="24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7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239000" cy="3559232"/>
          </a:xfrm>
        </p:spPr>
        <p:txBody>
          <a:bodyPr>
            <a:noAutofit/>
          </a:bodyPr>
          <a:lstStyle/>
          <a:p>
            <a:pPr algn="just">
              <a:lnSpc>
                <a:spcPct val="150000"/>
              </a:lnSpc>
            </a:pPr>
            <a:r>
              <a:rPr lang="en-US" sz="2800" dirty="0" smtClean="0">
                <a:latin typeface="Arial" pitchFamily="34" charset="0"/>
                <a:cs typeface="Arial" pitchFamily="34" charset="0"/>
              </a:rPr>
              <a:t>You just finished following a schematic and analyzed the components as you proceeded through the circuit, component to component, wire to wire and terminal to terminal.</a:t>
            </a:r>
            <a:endParaRPr lang="en-US"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239000" cy="3559232"/>
          </a:xfrm>
        </p:spPr>
        <p:txBody>
          <a:bodyPr>
            <a:noAutofit/>
          </a:bodyPr>
          <a:lstStyle/>
          <a:p>
            <a:pPr algn="just">
              <a:lnSpc>
                <a:spcPct val="150000"/>
              </a:lnSpc>
            </a:pPr>
            <a:r>
              <a:rPr lang="en-US" sz="2800" dirty="0" smtClean="0">
                <a:latin typeface="Arial" pitchFamily="34" charset="0"/>
                <a:cs typeface="Arial" pitchFamily="34" charset="0"/>
              </a:rPr>
              <a:t>Continue onto the next </a:t>
            </a:r>
            <a:r>
              <a:rPr lang="en-US" sz="2800" dirty="0" smtClean="0">
                <a:latin typeface="Arial" pitchFamily="34" charset="0"/>
                <a:cs typeface="Arial" pitchFamily="34" charset="0"/>
              </a:rPr>
              <a:t>presentation </a:t>
            </a:r>
            <a:r>
              <a:rPr lang="en-US" sz="2800" dirty="0" smtClean="0">
                <a:latin typeface="Arial" pitchFamily="34" charset="0"/>
                <a:cs typeface="Arial" pitchFamily="34" charset="0"/>
              </a:rPr>
              <a:t>in this </a:t>
            </a:r>
            <a:r>
              <a:rPr lang="en-US" sz="2800" dirty="0" smtClean="0">
                <a:latin typeface="Arial" pitchFamily="34" charset="0"/>
                <a:cs typeface="Arial" pitchFamily="34" charset="0"/>
              </a:rPr>
              <a:t>series.  Look for the title, </a:t>
            </a:r>
            <a:r>
              <a:rPr lang="en-US" sz="2800" dirty="0" smtClean="0">
                <a:latin typeface="Arial" pitchFamily="34" charset="0"/>
                <a:cs typeface="Arial" pitchFamily="34" charset="0"/>
              </a:rPr>
              <a:t>‘Gas Furnace Controls – Part 2.’</a:t>
            </a:r>
            <a:endParaRPr lang="en-US"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2765" y="1788530"/>
            <a:ext cx="7162538" cy="2215991"/>
          </a:xfrm>
          <a:prstGeom prst="rect">
            <a:avLst/>
          </a:prstGeom>
          <a:noFill/>
        </p:spPr>
        <p:txBody>
          <a:bodyPr wrap="none" lIns="91440" tIns="45720" rIns="91440" bIns="45720">
            <a:spAutoFit/>
          </a:bodyPr>
          <a:lstStyle/>
          <a:p>
            <a:pPr algn="ctr"/>
            <a:r>
              <a:rPr lang="en-US" sz="13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The End</a:t>
            </a:r>
            <a:endParaRPr lang="en-US" sz="13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470025"/>
          </a:xfrm>
        </p:spPr>
        <p:txBody>
          <a:bodyPr>
            <a:normAutofit/>
          </a:bodyPr>
          <a:lstStyle/>
          <a:p>
            <a:pPr marL="631825" indent="-631825" algn="l">
              <a:tabLst>
                <a:tab pos="631825" algn="l"/>
              </a:tabLst>
            </a:pPr>
            <a:r>
              <a:rPr lang="en-US" sz="2800" dirty="0" smtClean="0">
                <a:solidFill>
                  <a:schemeClr val="tx1"/>
                </a:solidFill>
                <a:latin typeface="Arial" pitchFamily="34" charset="0"/>
                <a:cs typeface="Arial" pitchFamily="34" charset="0"/>
              </a:rPr>
              <a:t>2.	What is the source voltage to this furnace?</a:t>
            </a:r>
            <a:br>
              <a:rPr lang="en-US" sz="2800" dirty="0" smtClean="0">
                <a:solidFill>
                  <a:schemeClr val="tx1"/>
                </a:solidFill>
                <a:latin typeface="Arial" pitchFamily="34" charset="0"/>
                <a:cs typeface="Arial" pitchFamily="34" charset="0"/>
              </a:rPr>
            </a:br>
            <a:endParaRPr lang="en-US" sz="2800" dirty="0">
              <a:latin typeface="Arial" pitchFamily="34" charset="0"/>
              <a:cs typeface="Arial" pitchFamily="34" charset="0"/>
            </a:endParaRPr>
          </a:p>
        </p:txBody>
      </p:sp>
      <p:sp>
        <p:nvSpPr>
          <p:cNvPr id="3" name="Subtitle 2"/>
          <p:cNvSpPr>
            <a:spLocks noGrp="1"/>
          </p:cNvSpPr>
          <p:nvPr>
            <p:ph type="subTitle" idx="1"/>
          </p:nvPr>
        </p:nvSpPr>
        <p:spPr>
          <a:xfrm>
            <a:off x="762000" y="1905000"/>
            <a:ext cx="7620000" cy="4267200"/>
          </a:xfrm>
        </p:spPr>
        <p:txBody>
          <a:bodyPr>
            <a:normAutofit/>
          </a:bodyPr>
          <a:lstStyle/>
          <a:p>
            <a:pPr algn="just">
              <a:lnSpc>
                <a:spcPct val="150000"/>
              </a:lnSpc>
            </a:pPr>
            <a:r>
              <a:rPr lang="en-US" sz="2400" dirty="0" smtClean="0">
                <a:solidFill>
                  <a:schemeClr val="tx1"/>
                </a:solidFill>
                <a:latin typeface="Arial" pitchFamily="34" charset="0"/>
                <a:cs typeface="Arial" pitchFamily="34" charset="0"/>
              </a:rPr>
              <a:t>You should observe that even though this schematic does not follow the post-1987 NEC identification code, it does note not only the voltage, but also the color of the wires.  So you should answer __</a:t>
            </a:r>
            <a:r>
              <a:rPr lang="en-US" sz="2400" u="sng" dirty="0" smtClean="0">
                <a:solidFill>
                  <a:srgbClr val="FF0000"/>
                </a:solidFill>
                <a:latin typeface="Arial" pitchFamily="34" charset="0"/>
                <a:cs typeface="Arial" pitchFamily="34" charset="0"/>
              </a:rPr>
              <a:t>115v</a:t>
            </a:r>
            <a:r>
              <a:rPr lang="en-US" sz="2400" dirty="0" smtClean="0">
                <a:solidFill>
                  <a:schemeClr val="tx1"/>
                </a:solidFill>
                <a:latin typeface="Arial" pitchFamily="34" charset="0"/>
                <a:cs typeface="Arial" pitchFamily="34" charset="0"/>
              </a:rPr>
              <a:t>__ as the source voltage.</a:t>
            </a:r>
            <a:endParaRPr lang="en-US" sz="24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470025"/>
          </a:xfrm>
        </p:spPr>
        <p:txBody>
          <a:bodyPr>
            <a:normAutofit/>
          </a:bodyPr>
          <a:lstStyle/>
          <a:p>
            <a:pPr marL="631825" indent="-631825" algn="l">
              <a:tabLst>
                <a:tab pos="631825" algn="l"/>
              </a:tabLst>
            </a:pPr>
            <a:r>
              <a:rPr lang="en-US" sz="2800" dirty="0">
                <a:latin typeface="Arial" pitchFamily="34" charset="0"/>
                <a:cs typeface="Arial" pitchFamily="34" charset="0"/>
              </a:rPr>
              <a:t>3</a:t>
            </a:r>
            <a:r>
              <a:rPr lang="en-US" sz="2800" dirty="0" smtClean="0">
                <a:solidFill>
                  <a:schemeClr val="tx1"/>
                </a:solidFill>
                <a:latin typeface="Arial" pitchFamily="34" charset="0"/>
                <a:cs typeface="Arial" pitchFamily="34" charset="0"/>
              </a:rPr>
              <a:t>.	How many speeds does this furnace motor have?</a:t>
            </a:r>
            <a:br>
              <a:rPr lang="en-US" sz="2800" dirty="0" smtClean="0">
                <a:solidFill>
                  <a:schemeClr val="tx1"/>
                </a:solidFill>
                <a:latin typeface="Arial" pitchFamily="34" charset="0"/>
                <a:cs typeface="Arial" pitchFamily="34" charset="0"/>
              </a:rPr>
            </a:br>
            <a:endParaRPr lang="en-US" sz="2800" dirty="0">
              <a:latin typeface="Arial" pitchFamily="34" charset="0"/>
              <a:cs typeface="Arial" pitchFamily="34" charset="0"/>
            </a:endParaRPr>
          </a:p>
        </p:txBody>
      </p:sp>
      <p:sp>
        <p:nvSpPr>
          <p:cNvPr id="3" name="Subtitle 2"/>
          <p:cNvSpPr>
            <a:spLocks noGrp="1"/>
          </p:cNvSpPr>
          <p:nvPr>
            <p:ph type="subTitle" idx="1"/>
          </p:nvPr>
        </p:nvSpPr>
        <p:spPr>
          <a:xfrm>
            <a:off x="762000" y="1905000"/>
            <a:ext cx="7620000" cy="4267200"/>
          </a:xfrm>
        </p:spPr>
        <p:txBody>
          <a:bodyPr>
            <a:normAutofit/>
          </a:bodyPr>
          <a:lstStyle/>
          <a:p>
            <a:pPr algn="just">
              <a:lnSpc>
                <a:spcPct val="150000"/>
              </a:lnSpc>
            </a:pPr>
            <a:r>
              <a:rPr lang="en-US" sz="2400" dirty="0" smtClean="0">
                <a:solidFill>
                  <a:schemeClr val="tx1"/>
                </a:solidFill>
                <a:latin typeface="Arial" pitchFamily="34" charset="0"/>
                <a:cs typeface="Arial" pitchFamily="34" charset="0"/>
              </a:rPr>
              <a:t>Looking at just the motor, you should observe that there are 7 wires coming out of the motor.  2 for the capacitor and 1 for the ‘N’ of the line.  Therefore, there are 4 wires left over and it would be a 4 speed motor.  The method just used will work without looking at the schematic.</a:t>
            </a:r>
            <a:endParaRPr lang="en-US" sz="24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7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470025"/>
          </a:xfrm>
        </p:spPr>
        <p:txBody>
          <a:bodyPr>
            <a:normAutofit/>
          </a:bodyPr>
          <a:lstStyle/>
          <a:p>
            <a:pPr marL="631825" indent="-631825" algn="l">
              <a:tabLst>
                <a:tab pos="631825" algn="l"/>
              </a:tabLst>
            </a:pPr>
            <a:r>
              <a:rPr lang="en-US" sz="2800" dirty="0">
                <a:latin typeface="Arial" pitchFamily="34" charset="0"/>
                <a:cs typeface="Arial" pitchFamily="34" charset="0"/>
              </a:rPr>
              <a:t>3</a:t>
            </a:r>
            <a:r>
              <a:rPr lang="en-US" sz="2800" dirty="0" smtClean="0">
                <a:solidFill>
                  <a:schemeClr val="tx1"/>
                </a:solidFill>
                <a:latin typeface="Arial" pitchFamily="34" charset="0"/>
                <a:cs typeface="Arial" pitchFamily="34" charset="0"/>
              </a:rPr>
              <a:t>.	How many speeds does this furnace motor have?</a:t>
            </a:r>
            <a:br>
              <a:rPr lang="en-US" sz="2800" dirty="0" smtClean="0">
                <a:solidFill>
                  <a:schemeClr val="tx1"/>
                </a:solidFill>
                <a:latin typeface="Arial" pitchFamily="34" charset="0"/>
                <a:cs typeface="Arial" pitchFamily="34" charset="0"/>
              </a:rPr>
            </a:br>
            <a:endParaRPr lang="en-US" sz="2800" dirty="0">
              <a:latin typeface="Arial" pitchFamily="34" charset="0"/>
              <a:cs typeface="Arial" pitchFamily="34" charset="0"/>
            </a:endParaRPr>
          </a:p>
        </p:txBody>
      </p:sp>
      <p:sp>
        <p:nvSpPr>
          <p:cNvPr id="3" name="Subtitle 2"/>
          <p:cNvSpPr>
            <a:spLocks noGrp="1"/>
          </p:cNvSpPr>
          <p:nvPr>
            <p:ph type="subTitle" idx="1"/>
          </p:nvPr>
        </p:nvSpPr>
        <p:spPr>
          <a:xfrm>
            <a:off x="762000" y="1905000"/>
            <a:ext cx="7620000" cy="4267200"/>
          </a:xfrm>
        </p:spPr>
        <p:txBody>
          <a:bodyPr>
            <a:normAutofit/>
          </a:bodyPr>
          <a:lstStyle/>
          <a:p>
            <a:pPr algn="just">
              <a:lnSpc>
                <a:spcPct val="150000"/>
              </a:lnSpc>
            </a:pPr>
            <a:r>
              <a:rPr lang="en-US" sz="2400" dirty="0" smtClean="0">
                <a:solidFill>
                  <a:schemeClr val="tx1"/>
                </a:solidFill>
                <a:latin typeface="Arial" pitchFamily="34" charset="0"/>
                <a:cs typeface="Arial" pitchFamily="34" charset="0"/>
              </a:rPr>
              <a:t>If you look at the schematic you should observe that there are 4 wires labeled 1 through 4 and therefore a 4 speed motor.  Thus, you have a 4 speed PSC motor, or otherwise known as a multi-speed PSC motor.</a:t>
            </a:r>
            <a:endParaRPr lang="en-US" sz="24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7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1363</TotalTime>
  <Words>1250</Words>
  <Application>Microsoft Office PowerPoint</Application>
  <PresentationFormat>On-screen Show (4:3)</PresentationFormat>
  <Paragraphs>127</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Student Handout Packet</vt:lpstr>
      <vt:lpstr>Slide 2</vt:lpstr>
      <vt:lpstr>Please answer the following questions using page A4.</vt:lpstr>
      <vt:lpstr>1. What type of single phase AC motor is found on this furnace? </vt:lpstr>
      <vt:lpstr>1. What type of single phase AC motor is found on this furnace? </vt:lpstr>
      <vt:lpstr>2. What is the source voltage to this furnace? </vt:lpstr>
      <vt:lpstr>2. What is the source voltage to this furnace? </vt:lpstr>
      <vt:lpstr>3. How many speeds does this furnace motor have? </vt:lpstr>
      <vt:lpstr>3. How many speeds does this furnace motor have? </vt:lpstr>
      <vt:lpstr>The key to analyzing a schematic is to know the symbols and their functions.</vt:lpstr>
      <vt:lpstr>Slide 11</vt:lpstr>
      <vt:lpstr>Locate the black and white wires coming in from the line.  There is a note that indicates ‘115v.’  Therefore, there is 115v to this furnace and we will analyze the 115v circuit first.</vt:lpstr>
      <vt:lpstr>Slide 13</vt:lpstr>
      <vt:lpstr>Follow the black and white wires coming in from the line.  You should notice that they connect to two wires on the transformer.  The incoming power is connected to the primary of the transformer.</vt:lpstr>
      <vt:lpstr>Slide 15</vt:lpstr>
      <vt:lpstr>Now continue following the black wire and you should see that it connects to terminal 1 on the ‘Fan Relay.’</vt:lpstr>
      <vt:lpstr>Slide 17</vt:lpstr>
      <vt:lpstr>Fan Relay</vt:lpstr>
      <vt:lpstr>Slide 19</vt:lpstr>
      <vt:lpstr>Fan Relay</vt:lpstr>
      <vt:lpstr>Slide 21</vt:lpstr>
      <vt:lpstr>Fan Relay</vt:lpstr>
      <vt:lpstr>Fan Relay</vt:lpstr>
      <vt:lpstr>Slide 24</vt:lpstr>
      <vt:lpstr>Slide 25</vt:lpstr>
      <vt:lpstr>Fan Switch</vt:lpstr>
      <vt:lpstr>Fan Switch</vt:lpstr>
      <vt:lpstr>Fan Switch</vt:lpstr>
      <vt:lpstr>Return to page A4 and we will follow the low voltage, 24v, of this circuit.</vt:lpstr>
      <vt:lpstr>Slide 30</vt:lpstr>
      <vt:lpstr>Follow the RED wire and it goes to the ‘Terminal Strip’ terminal 4.  The red wire from the transformer is considered the ‘hot’ wire of the 24v system.  The hot wire for a120v or 240v system is identified as ‘H.’  In order to eliminate confusion, please mark this wire a ‘P’ or power for the low voltage circuit.</vt:lpstr>
      <vt:lpstr>Slide 32</vt:lpstr>
      <vt:lpstr>Slide 33</vt:lpstr>
      <vt:lpstr>Slide 34</vt:lpstr>
      <vt:lpstr>Return to page A4 and ADD the symbol and information that you will see on the next slide in the upper left corner to your page A4.</vt:lpstr>
      <vt:lpstr>Slide 36</vt:lpstr>
      <vt:lpstr>You added a thermostat, just like you would on the installation of a furnace.</vt:lpstr>
      <vt:lpstr>Slide 38</vt:lpstr>
      <vt:lpstr>We will now analyze the 24v circuit, its symbols and functions.</vt:lpstr>
      <vt:lpstr>Start at the RED wire or ‘P’ side of the transformer and follow this wire to terminal 4 of the terminal strip.</vt:lpstr>
      <vt:lpstr>Slide 41</vt:lpstr>
      <vt:lpstr>Now continue from terminal 4 of the terminal strip to terminal R of the thermostat.  Then continue through the thermostat and leave the thermostat through terminal W to the terminal strip terminal W.</vt:lpstr>
      <vt:lpstr>Slide 43</vt:lpstr>
      <vt:lpstr>Thermostat</vt:lpstr>
      <vt:lpstr>Now continue on the schematic from terminal W of the terminal strip and the electrons will flow to the LIMIT.</vt:lpstr>
      <vt:lpstr>Slide 46</vt:lpstr>
      <vt:lpstr>Limit</vt:lpstr>
      <vt:lpstr>Limit</vt:lpstr>
      <vt:lpstr>Limit</vt:lpstr>
      <vt:lpstr>Example of a Fan/Limit</vt:lpstr>
      <vt:lpstr>Now continue on the schematic from the LIMIT and you will come to the ‘PILOT SWITCH.’  </vt:lpstr>
      <vt:lpstr>Slide 52</vt:lpstr>
      <vt:lpstr>Pilot Heat Switch</vt:lpstr>
      <vt:lpstr>Pilot Heat Switch</vt:lpstr>
      <vt:lpstr>Now continue on the schematic from the ‘PILOT SWITCH’ and you will come to the ‘GAS VALVE.’  </vt:lpstr>
      <vt:lpstr>Slide 56</vt:lpstr>
      <vt:lpstr>Gas Valve</vt:lpstr>
      <vt:lpstr>Now continue on the schematic from the ‘GAS VALVE’ through the terminal strip terminal X and you will be returning to the secondary side of the transformer, this time on the ‘C’ or reference side.</vt:lpstr>
      <vt:lpstr>Slide 59</vt:lpstr>
      <vt:lpstr>You just finished following a schematic and analyzed the components as you proceeded through the circuit, component to component, wire to wire and terminal to terminal.</vt:lpstr>
      <vt:lpstr>Continue onto the next presentation in this series.  Look for the title, ‘Gas Furnace Controls – Part 2.’</vt:lpstr>
      <vt:lpstr>Slide 62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Handout Packet</dc:title>
  <dc:creator>Arthur Miller</dc:creator>
  <cp:lastModifiedBy>Arthur Miller</cp:lastModifiedBy>
  <cp:revision>57</cp:revision>
  <dcterms:created xsi:type="dcterms:W3CDTF">2011-08-02T19:12:53Z</dcterms:created>
  <dcterms:modified xsi:type="dcterms:W3CDTF">2011-08-16T02:20:06Z</dcterms:modified>
</cp:coreProperties>
</file>