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4" r:id="rId5"/>
    <p:sldId id="275" r:id="rId6"/>
    <p:sldId id="277" r:id="rId7"/>
    <p:sldId id="259" r:id="rId8"/>
    <p:sldId id="260" r:id="rId9"/>
    <p:sldId id="261" r:id="rId10"/>
    <p:sldId id="262" r:id="rId11"/>
    <p:sldId id="263" r:id="rId12"/>
    <p:sldId id="264" r:id="rId13"/>
    <p:sldId id="265" r:id="rId14"/>
    <p:sldId id="268" r:id="rId15"/>
    <p:sldId id="269" r:id="rId16"/>
    <p:sldId id="270" r:id="rId17"/>
    <p:sldId id="266" r:id="rId18"/>
    <p:sldId id="273" r:id="rId19"/>
    <p:sldId id="271" r:id="rId20"/>
    <p:sldId id="267" r:id="rId21"/>
    <p:sldId id="272"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76" d="100"/>
          <a:sy n="76" d="100"/>
        </p:scale>
        <p:origin x="-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40E07-9DD8-4638-AC57-36369012811A}"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0E07-9DD8-4638-AC57-36369012811A}"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0E07-9DD8-4638-AC57-36369012811A}"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40E07-9DD8-4638-AC57-36369012811A}"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40E07-9DD8-4638-AC57-36369012811A}"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40E07-9DD8-4638-AC57-36369012811A}"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40E07-9DD8-4638-AC57-36369012811A}" type="datetimeFigureOut">
              <a:rPr lang="en-US" smtClean="0"/>
              <a:t>7/26/2011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40E07-9DD8-4638-AC57-36369012811A}" type="datetimeFigureOut">
              <a:rPr lang="en-US" smtClean="0"/>
              <a:t>7/26/2011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40E07-9DD8-4638-AC57-36369012811A}" type="datetimeFigureOut">
              <a:rPr lang="en-US" smtClean="0"/>
              <a:t>7/26/2011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40E07-9DD8-4638-AC57-36369012811A}"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40E07-9DD8-4638-AC57-36369012811A}"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816AD-5D6C-42C1-B180-358EA8A32D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40E07-9DD8-4638-AC57-36369012811A}" type="datetimeFigureOut">
              <a:rPr lang="en-US" smtClean="0"/>
              <a:t>7/26/2011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816AD-5D6C-42C1-B180-358EA8A32D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3767"/>
            <a:ext cx="7772400" cy="3944680"/>
          </a:xfrm>
        </p:spPr>
        <p:txBody>
          <a:bodyPr>
            <a:normAutofit/>
          </a:bodyPr>
          <a:lstStyle/>
          <a:p>
            <a:pPr>
              <a:lnSpc>
                <a:spcPct val="150000"/>
              </a:lnSpc>
            </a:pPr>
            <a:r>
              <a:rPr lang="en-US" sz="8000" dirty="0" smtClean="0">
                <a:latin typeface="Arial" pitchFamily="34" charset="0"/>
                <a:cs typeface="Arial" pitchFamily="34" charset="0"/>
              </a:rPr>
              <a:t>Motor</a:t>
            </a:r>
            <a:br>
              <a:rPr lang="en-US" sz="8000" dirty="0" smtClean="0">
                <a:latin typeface="Arial" pitchFamily="34" charset="0"/>
                <a:cs typeface="Arial" pitchFamily="34" charset="0"/>
              </a:rPr>
            </a:br>
            <a:r>
              <a:rPr lang="en-US" sz="8000" dirty="0" smtClean="0">
                <a:latin typeface="Arial" pitchFamily="34" charset="0"/>
                <a:cs typeface="Arial" pitchFamily="34" charset="0"/>
              </a:rPr>
              <a:t>Information</a:t>
            </a:r>
            <a:endParaRPr lang="en-US" sz="8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1470025"/>
          </a:xfrm>
        </p:spPr>
        <p:txBody>
          <a:bodyPr>
            <a:normAutofit/>
          </a:bodyPr>
          <a:lstStyle/>
          <a:p>
            <a:r>
              <a:rPr lang="en-US" u="sng" dirty="0" smtClean="0">
                <a:latin typeface="Arial" pitchFamily="34" charset="0"/>
                <a:cs typeface="Arial" pitchFamily="34" charset="0"/>
              </a:rPr>
              <a:t>Starting Devices</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56930" y="1493873"/>
            <a:ext cx="7304568" cy="5140843"/>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All of the following devices are used with single phase motors.</a:t>
            </a:r>
          </a:p>
          <a:p>
            <a:pPr marL="514350" indent="-514350" algn="just">
              <a:lnSpc>
                <a:spcPct val="150000"/>
              </a:lnSpc>
              <a:buFont typeface="+mj-lt"/>
              <a:buAutoNum type="arabicPeriod"/>
            </a:pPr>
            <a:r>
              <a:rPr lang="en-US" sz="2800" dirty="0" smtClean="0">
                <a:solidFill>
                  <a:schemeClr val="tx1"/>
                </a:solidFill>
                <a:latin typeface="Arial" pitchFamily="34" charset="0"/>
                <a:cs typeface="Arial" pitchFamily="34" charset="0"/>
              </a:rPr>
              <a:t>Centrifugal Switch</a:t>
            </a:r>
          </a:p>
          <a:p>
            <a:pPr marL="514350" indent="-514350" algn="just">
              <a:lnSpc>
                <a:spcPct val="150000"/>
              </a:lnSpc>
              <a:buFont typeface="+mj-lt"/>
              <a:buAutoNum type="arabicPeriod"/>
            </a:pPr>
            <a:r>
              <a:rPr lang="en-US" sz="2800" dirty="0" smtClean="0">
                <a:solidFill>
                  <a:schemeClr val="tx1"/>
                </a:solidFill>
                <a:latin typeface="Arial" pitchFamily="34" charset="0"/>
                <a:cs typeface="Arial" pitchFamily="34" charset="0"/>
              </a:rPr>
              <a:t>Hot Wire Relay – no longer used</a:t>
            </a:r>
          </a:p>
          <a:p>
            <a:pPr marL="514350" indent="-514350" algn="just">
              <a:lnSpc>
                <a:spcPct val="150000"/>
              </a:lnSpc>
              <a:buFont typeface="+mj-lt"/>
              <a:buAutoNum type="arabicPeriod"/>
            </a:pPr>
            <a:r>
              <a:rPr lang="en-US" sz="2800" dirty="0" smtClean="0">
                <a:solidFill>
                  <a:schemeClr val="tx1"/>
                </a:solidFill>
                <a:latin typeface="Arial" pitchFamily="34" charset="0"/>
                <a:cs typeface="Arial" pitchFamily="34" charset="0"/>
              </a:rPr>
              <a:t>Current Relay</a:t>
            </a:r>
          </a:p>
          <a:p>
            <a:pPr marL="514350" indent="-514350" algn="just">
              <a:lnSpc>
                <a:spcPct val="150000"/>
              </a:lnSpc>
              <a:buFont typeface="+mj-lt"/>
              <a:buAutoNum type="arabicPeriod"/>
            </a:pPr>
            <a:r>
              <a:rPr lang="en-US" sz="2800" dirty="0" smtClean="0">
                <a:solidFill>
                  <a:schemeClr val="tx1"/>
                </a:solidFill>
                <a:latin typeface="Arial" pitchFamily="34" charset="0"/>
                <a:cs typeface="Arial" pitchFamily="34" charset="0"/>
              </a:rPr>
              <a:t>Solid State Relay</a:t>
            </a:r>
          </a:p>
          <a:p>
            <a:pPr marL="514350" indent="-514350" algn="just">
              <a:lnSpc>
                <a:spcPct val="150000"/>
              </a:lnSpc>
              <a:buFont typeface="+mj-lt"/>
              <a:buAutoNum type="arabicPeriod"/>
            </a:pPr>
            <a:r>
              <a:rPr lang="en-US" sz="2800" dirty="0" smtClean="0">
                <a:solidFill>
                  <a:schemeClr val="tx1"/>
                </a:solidFill>
                <a:latin typeface="Arial" pitchFamily="34" charset="0"/>
                <a:cs typeface="Arial" pitchFamily="34" charset="0"/>
              </a:rPr>
              <a:t>Potential Relay</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iterate type="wd">
                                    <p:tmPct val="7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iterate type="wd">
                                    <p:tmPct val="70000"/>
                                  </p:iterate>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70000"/>
                                  </p:iterate>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70000"/>
                                  </p:iterate>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70000"/>
                                  </p:iterate>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70000"/>
                                  </p:iterate>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left)">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1470025"/>
          </a:xfrm>
        </p:spPr>
        <p:txBody>
          <a:bodyPr>
            <a:normAutofit/>
          </a:bodyPr>
          <a:lstStyle/>
          <a:p>
            <a:r>
              <a:rPr lang="en-US" u="sng" dirty="0" smtClean="0">
                <a:latin typeface="Arial" pitchFamily="34" charset="0"/>
                <a:cs typeface="Arial" pitchFamily="34" charset="0"/>
              </a:rPr>
              <a:t>Starting Devices</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56930" y="1717157"/>
            <a:ext cx="7304568" cy="5140843"/>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Three phase motors are ‘self starting’ and do not require a ‘starting relay.’  Because of this, they are easier to troubleshoot.</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2186393"/>
          </a:xfrm>
        </p:spPr>
        <p:txBody>
          <a:bodyPr>
            <a:normAutofit/>
          </a:bodyPr>
          <a:lstStyle/>
          <a:p>
            <a:pPr>
              <a:lnSpc>
                <a:spcPct val="150000"/>
              </a:lnSpc>
            </a:pPr>
            <a:r>
              <a:rPr lang="en-US" u="sng" dirty="0" smtClean="0">
                <a:latin typeface="Arial" pitchFamily="34" charset="0"/>
                <a:cs typeface="Arial" pitchFamily="34" charset="0"/>
              </a:rPr>
              <a:t>Motor/Compressor Configurations</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56930" y="2806995"/>
            <a:ext cx="7304568" cy="4051005"/>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The HVACR industry uses compressors which require a motor to drive the compressor.  Therefore, there are three configurations.</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iterate type="wd">
                                    <p:tmPct val="7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2186393"/>
          </a:xfrm>
        </p:spPr>
        <p:txBody>
          <a:bodyPr>
            <a:normAutofit/>
          </a:bodyPr>
          <a:lstStyle/>
          <a:p>
            <a:pPr>
              <a:lnSpc>
                <a:spcPct val="150000"/>
              </a:lnSpc>
            </a:pPr>
            <a:r>
              <a:rPr lang="en-US" u="sng" dirty="0" smtClean="0">
                <a:latin typeface="Arial" pitchFamily="34" charset="0"/>
                <a:cs typeface="Arial" pitchFamily="34" charset="0"/>
              </a:rPr>
              <a:t>1.  Hermetic</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46298" y="2232837"/>
            <a:ext cx="7304568" cy="4051005"/>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The word hermetic means ‘sealed.’  So both the motor and the compressor share the same shaft and they are both put in a housing and welded closed, thus ‘sealed.’  They are sometimes referred to as a ‘tin can’ or ‘welded’ compressor.</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iterate type="wd">
                                    <p:tmPct val="7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rmetic_compressor.jpg"/>
          <p:cNvPicPr>
            <a:picLocks noChangeAspect="1"/>
          </p:cNvPicPr>
          <p:nvPr/>
        </p:nvPicPr>
        <p:blipFill>
          <a:blip r:embed="rId2" cstate="print"/>
          <a:stretch>
            <a:fillRect/>
          </a:stretch>
        </p:blipFill>
        <p:spPr>
          <a:xfrm>
            <a:off x="1" y="0"/>
            <a:ext cx="9144000" cy="685799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98-hi0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tary-compressor.jpg"/>
          <p:cNvPicPr>
            <a:picLocks noChangeAspect="1"/>
          </p:cNvPicPr>
          <p:nvPr/>
        </p:nvPicPr>
        <p:blipFill>
          <a:blip r:embed="rId2" cstate="print"/>
          <a:stretch>
            <a:fillRect/>
          </a:stretch>
        </p:blipFill>
        <p:spPr>
          <a:xfrm>
            <a:off x="1966125" y="0"/>
            <a:ext cx="5211750" cy="6858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67" y="259095"/>
            <a:ext cx="8261498" cy="2186393"/>
          </a:xfrm>
        </p:spPr>
        <p:txBody>
          <a:bodyPr>
            <a:normAutofit/>
          </a:bodyPr>
          <a:lstStyle/>
          <a:p>
            <a:pPr>
              <a:lnSpc>
                <a:spcPct val="150000"/>
              </a:lnSpc>
            </a:pPr>
            <a:r>
              <a:rPr lang="en-US" u="sng" dirty="0" smtClean="0">
                <a:latin typeface="Arial" pitchFamily="34" charset="0"/>
                <a:cs typeface="Arial" pitchFamily="34" charset="0"/>
              </a:rPr>
              <a:t>2.  Semi-Hermetic</a:t>
            </a:r>
            <a:br>
              <a:rPr lang="en-US" u="sng" dirty="0" smtClean="0">
                <a:latin typeface="Arial" pitchFamily="34" charset="0"/>
                <a:cs typeface="Arial" pitchFamily="34" charset="0"/>
              </a:rPr>
            </a:br>
            <a:r>
              <a:rPr lang="en-US" sz="3600" u="sng" dirty="0" smtClean="0">
                <a:latin typeface="Arial" pitchFamily="34" charset="0"/>
                <a:cs typeface="Arial" pitchFamily="34" charset="0"/>
              </a:rPr>
              <a:t>(sometimes referred to as semi-open) </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46298" y="2466753"/>
            <a:ext cx="7304568" cy="4051005"/>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The motor and the compressor share the same shaft and the housing is accessible.  In other words, the motor can be accessed for repair and the compressor can be accessed for repair.</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iterate type="wd">
                                    <p:tmPct val="7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umbnail (2).aspx"/>
          <p:cNvPicPr>
            <a:picLocks noChangeAspect="1"/>
          </p:cNvPicPr>
          <p:nvPr/>
        </p:nvPicPr>
        <p:blipFill>
          <a:blip r:embed="rId2" cstate="print"/>
          <a:stretch>
            <a:fillRect/>
          </a:stretch>
        </p:blipFill>
        <p:spPr>
          <a:xfrm>
            <a:off x="467833" y="266203"/>
            <a:ext cx="8176437" cy="635036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rvices_Image.jpg"/>
          <p:cNvPicPr>
            <a:picLocks noChangeAspect="1"/>
          </p:cNvPicPr>
          <p:nvPr/>
        </p:nvPicPr>
        <p:blipFill>
          <a:blip r:embed="rId2" cstate="print"/>
          <a:stretch>
            <a:fillRect/>
          </a:stretch>
        </p:blipFill>
        <p:spPr>
          <a:xfrm>
            <a:off x="0" y="457200"/>
            <a:ext cx="9144000" cy="5943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1470025"/>
          </a:xfrm>
        </p:spPr>
        <p:txBody>
          <a:bodyPr>
            <a:normAutofit/>
          </a:bodyPr>
          <a:lstStyle/>
          <a:p>
            <a:r>
              <a:rPr lang="en-US" sz="4800" b="1" u="sng" dirty="0" smtClean="0">
                <a:latin typeface="Arial" pitchFamily="34" charset="0"/>
                <a:cs typeface="Arial" pitchFamily="34" charset="0"/>
              </a:rPr>
              <a:t>HOUSINGS</a:t>
            </a:r>
            <a:endParaRPr lang="en-US" sz="4800" b="1" u="sng" dirty="0">
              <a:latin typeface="Arial" pitchFamily="34" charset="0"/>
              <a:cs typeface="Arial" pitchFamily="34" charset="0"/>
            </a:endParaRPr>
          </a:p>
        </p:txBody>
      </p:sp>
      <p:sp>
        <p:nvSpPr>
          <p:cNvPr id="3" name="Subtitle 2"/>
          <p:cNvSpPr>
            <a:spLocks noGrp="1"/>
          </p:cNvSpPr>
          <p:nvPr>
            <p:ph type="subTitle" idx="1"/>
          </p:nvPr>
        </p:nvSpPr>
        <p:spPr>
          <a:xfrm>
            <a:off x="956930" y="1717157"/>
            <a:ext cx="7304568" cy="4492257"/>
          </a:xfrm>
        </p:spPr>
        <p:txBody>
          <a:bodyPr>
            <a:normAutofit/>
          </a:bodyPr>
          <a:lstStyle/>
          <a:p>
            <a:pPr algn="just">
              <a:lnSpc>
                <a:spcPct val="150000"/>
              </a:lnSpc>
            </a:pPr>
            <a:r>
              <a:rPr lang="en-US" dirty="0" smtClean="0">
                <a:solidFill>
                  <a:schemeClr val="tx1"/>
                </a:solidFill>
                <a:latin typeface="Arial" pitchFamily="34" charset="0"/>
                <a:cs typeface="Arial" pitchFamily="34" charset="0"/>
              </a:rPr>
              <a:t>Shown on the next several slides are a sample of some of the motor housings or enclosures that are available.  This is by no means exhaustive.</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wd">
                                    <p:tmPct val="70000"/>
                                  </p:iterate>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67" y="259095"/>
            <a:ext cx="8261498" cy="2186393"/>
          </a:xfrm>
        </p:spPr>
        <p:txBody>
          <a:bodyPr>
            <a:normAutofit/>
          </a:bodyPr>
          <a:lstStyle/>
          <a:p>
            <a:pPr>
              <a:lnSpc>
                <a:spcPct val="150000"/>
              </a:lnSpc>
            </a:pPr>
            <a:r>
              <a:rPr lang="en-US" u="sng" dirty="0" smtClean="0">
                <a:latin typeface="Arial" pitchFamily="34" charset="0"/>
                <a:cs typeface="Arial" pitchFamily="34" charset="0"/>
              </a:rPr>
              <a:t>3.  Open</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46298" y="2466753"/>
            <a:ext cx="7304568" cy="4051005"/>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The motor and the compressor DO NOT share the same shaft and therefore requires a belt or coupling to connect the motor to the compressor.</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iterate type="wd">
                                    <p:tmPct val="7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umbnail (1).aspx"/>
          <p:cNvPicPr>
            <a:picLocks noChangeAspect="1"/>
          </p:cNvPicPr>
          <p:nvPr/>
        </p:nvPicPr>
        <p:blipFill>
          <a:blip r:embed="rId2" cstate="print"/>
          <a:stretch>
            <a:fillRect/>
          </a:stretch>
        </p:blipFill>
        <p:spPr>
          <a:xfrm>
            <a:off x="1" y="659219"/>
            <a:ext cx="9137572" cy="554346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5954" y="192237"/>
            <a:ext cx="4509568" cy="6069739"/>
          </a:xfrm>
          <a:prstGeom prst="rect">
            <a:avLst/>
          </a:prstGeom>
          <a:noFill/>
        </p:spPr>
        <p:txBody>
          <a:bodyPr wrap="none" lIns="91440" tIns="45720" rIns="91440" bIns="45720">
            <a:spAutoFit/>
          </a:bodyPr>
          <a:lstStyle/>
          <a:p>
            <a:pPr algn="ctr">
              <a:lnSpc>
                <a:spcPct val="150000"/>
              </a:lnSpc>
            </a:pPr>
            <a:r>
              <a:rPr lang="en-US" sz="13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rPr>
              <a:t>T h e</a:t>
            </a:r>
          </a:p>
          <a:p>
            <a:pPr algn="ctr">
              <a:lnSpc>
                <a:spcPct val="150000"/>
              </a:lnSpc>
            </a:pPr>
            <a:r>
              <a:rPr lang="en-US" sz="13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rPr>
              <a:t>E n d</a:t>
            </a:r>
            <a:endParaRPr lang="en-US" sz="13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250" autoRev="1" fill="hold">
                                          <p:stCondLst>
                                            <p:cond delay="0"/>
                                          </p:stCondLst>
                                        </p:cTn>
                                        <p:tgtEl>
                                          <p:spTgt spid="3"/>
                                        </p:tgtEl>
                                        <p:attrNameLst>
                                          <p:attrName>ppt_w</p:attrName>
                                        </p:attrNameLst>
                                      </p:cBhvr>
                                    </p:anim>
                                    <p:anim by="(#ppt_w*0.50)" calcmode="lin" valueType="num">
                                      <p:cBhvr>
                                        <p:cTn id="8" dur="250" decel="50000" autoRev="1" fill="hold">
                                          <p:stCondLst>
                                            <p:cond delay="0"/>
                                          </p:stCondLst>
                                        </p:cTn>
                                        <p:tgtEl>
                                          <p:spTgt spid="3"/>
                                        </p:tgtEl>
                                        <p:attrNameLst>
                                          <p:attrName>ppt_x</p:attrName>
                                        </p:attrNameLst>
                                      </p:cBhvr>
                                    </p:anim>
                                    <p:anim from="(-#ppt_h/2)" to="(#ppt_y)" calcmode="lin" valueType="num">
                                      <p:cBhvr>
                                        <p:cTn id="9" dur="500" fill="hold">
                                          <p:stCondLst>
                                            <p:cond delay="0"/>
                                          </p:stCondLst>
                                        </p:cTn>
                                        <p:tgtEl>
                                          <p:spTgt spid="3"/>
                                        </p:tgtEl>
                                        <p:attrNameLst>
                                          <p:attrName>ppt_y</p:attrName>
                                        </p:attrNameLst>
                                      </p:cBhvr>
                                    </p:anim>
                                    <p:animRot by="21600000">
                                      <p:cBhvr>
                                        <p:cTn id="10" dur="5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rect-Drive-Blower-Motor-4M098_AS01.JPG"/>
          <p:cNvPicPr>
            <a:picLocks noChangeAspect="1"/>
          </p:cNvPicPr>
          <p:nvPr/>
        </p:nvPicPr>
        <p:blipFill>
          <a:blip r:embed="rId2" cstate="print"/>
          <a:stretch>
            <a:fillRect/>
          </a:stretch>
        </p:blipFill>
        <p:spPr>
          <a:xfrm>
            <a:off x="861237" y="0"/>
            <a:ext cx="7351157" cy="5469261"/>
          </a:xfrm>
          <a:prstGeom prst="rect">
            <a:avLst/>
          </a:prstGeom>
        </p:spPr>
      </p:pic>
      <p:sp>
        <p:nvSpPr>
          <p:cNvPr id="3" name="TextBox 2"/>
          <p:cNvSpPr txBox="1"/>
          <p:nvPr/>
        </p:nvSpPr>
        <p:spPr>
          <a:xfrm>
            <a:off x="1990753" y="5082363"/>
            <a:ext cx="5083829" cy="1200329"/>
          </a:xfrm>
          <a:prstGeom prst="rect">
            <a:avLst/>
          </a:prstGeom>
          <a:noFill/>
          <a:ln w="38100">
            <a:solidFill>
              <a:schemeClr val="tx1"/>
            </a:solidFill>
          </a:ln>
        </p:spPr>
        <p:txBody>
          <a:bodyPr wrap="none" rtlCol="0">
            <a:spAutoFit/>
          </a:bodyPr>
          <a:lstStyle/>
          <a:p>
            <a:pPr algn="ctr"/>
            <a:r>
              <a:rPr lang="en-US" sz="3600" dirty="0" smtClean="0">
                <a:latin typeface="Arial" pitchFamily="34" charset="0"/>
                <a:cs typeface="Arial" pitchFamily="34" charset="0"/>
              </a:rPr>
              <a:t>OPEN – Air Over – A.O.</a:t>
            </a:r>
          </a:p>
          <a:p>
            <a:pPr algn="ctr"/>
            <a:r>
              <a:rPr lang="en-US" sz="3600" dirty="0" smtClean="0">
                <a:latin typeface="Arial" pitchFamily="34" charset="0"/>
                <a:cs typeface="Arial" pitchFamily="34" charset="0"/>
              </a:rPr>
              <a:t>Ex.:  Furnace Fan</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ndenser-Fan-Motor-4M206_AS01.JPG"/>
          <p:cNvPicPr>
            <a:picLocks noChangeAspect="1"/>
          </p:cNvPicPr>
          <p:nvPr/>
        </p:nvPicPr>
        <p:blipFill>
          <a:blip r:embed="rId2" cstate="print"/>
          <a:stretch>
            <a:fillRect/>
          </a:stretch>
        </p:blipFill>
        <p:spPr>
          <a:xfrm>
            <a:off x="0" y="0"/>
            <a:ext cx="9185951" cy="5401339"/>
          </a:xfrm>
          <a:prstGeom prst="rect">
            <a:avLst/>
          </a:prstGeom>
        </p:spPr>
      </p:pic>
      <p:sp>
        <p:nvSpPr>
          <p:cNvPr id="4" name="TextBox 3"/>
          <p:cNvSpPr txBox="1"/>
          <p:nvPr/>
        </p:nvSpPr>
        <p:spPr>
          <a:xfrm>
            <a:off x="1294125" y="5082363"/>
            <a:ext cx="6477093" cy="1200329"/>
          </a:xfrm>
          <a:prstGeom prst="rect">
            <a:avLst/>
          </a:prstGeom>
          <a:noFill/>
          <a:ln w="38100">
            <a:solidFill>
              <a:schemeClr val="tx1"/>
            </a:solidFill>
          </a:ln>
        </p:spPr>
        <p:txBody>
          <a:bodyPr wrap="none" rtlCol="0">
            <a:spAutoFit/>
          </a:bodyPr>
          <a:lstStyle/>
          <a:p>
            <a:pPr algn="ctr"/>
            <a:r>
              <a:rPr lang="en-US" sz="3600" dirty="0" smtClean="0">
                <a:latin typeface="Arial" pitchFamily="34" charset="0"/>
                <a:cs typeface="Arial" pitchFamily="34" charset="0"/>
              </a:rPr>
              <a:t>Totally Enclosed – Water Proof</a:t>
            </a:r>
          </a:p>
          <a:p>
            <a:pPr algn="ctr"/>
            <a:r>
              <a:rPr lang="en-US" sz="3600" dirty="0" smtClean="0">
                <a:latin typeface="Arial" pitchFamily="34" charset="0"/>
                <a:cs typeface="Arial" pitchFamily="34" charset="0"/>
              </a:rPr>
              <a:t>Ex.:  Outdoor Condenser</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oling-Tower-Motor-2VEY6_AS01.JPG"/>
          <p:cNvPicPr>
            <a:picLocks noChangeAspect="1"/>
          </p:cNvPicPr>
          <p:nvPr/>
        </p:nvPicPr>
        <p:blipFill>
          <a:blip r:embed="rId2" cstate="print"/>
          <a:stretch>
            <a:fillRect/>
          </a:stretch>
        </p:blipFill>
        <p:spPr>
          <a:xfrm>
            <a:off x="733647" y="0"/>
            <a:ext cx="7559748" cy="5987319"/>
          </a:xfrm>
          <a:prstGeom prst="rect">
            <a:avLst/>
          </a:prstGeom>
        </p:spPr>
      </p:pic>
      <p:sp>
        <p:nvSpPr>
          <p:cNvPr id="3" name="TextBox 2"/>
          <p:cNvSpPr txBox="1"/>
          <p:nvPr/>
        </p:nvSpPr>
        <p:spPr>
          <a:xfrm>
            <a:off x="2367231" y="5486401"/>
            <a:ext cx="4288353" cy="1200329"/>
          </a:xfrm>
          <a:prstGeom prst="rect">
            <a:avLst/>
          </a:prstGeom>
          <a:noFill/>
          <a:ln w="38100">
            <a:solidFill>
              <a:schemeClr val="tx1"/>
            </a:solidFill>
          </a:ln>
        </p:spPr>
        <p:txBody>
          <a:bodyPr wrap="none" rtlCol="0">
            <a:spAutoFit/>
          </a:bodyPr>
          <a:lstStyle/>
          <a:p>
            <a:pPr algn="ctr"/>
            <a:r>
              <a:rPr lang="en-US" sz="3600" dirty="0" smtClean="0">
                <a:latin typeface="Arial" pitchFamily="34" charset="0"/>
                <a:cs typeface="Arial" pitchFamily="34" charset="0"/>
              </a:rPr>
              <a:t>Totally Enclosed</a:t>
            </a:r>
          </a:p>
          <a:p>
            <a:pPr algn="ctr"/>
            <a:r>
              <a:rPr lang="en-US" sz="3600" dirty="0" smtClean="0">
                <a:latin typeface="Arial" pitchFamily="34" charset="0"/>
                <a:cs typeface="Arial" pitchFamily="34" charset="0"/>
              </a:rPr>
              <a:t>Hazardous Location</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stant-Reverse-Motor-6K415_AS01.JPG"/>
          <p:cNvPicPr>
            <a:picLocks noChangeAspect="1"/>
          </p:cNvPicPr>
          <p:nvPr/>
        </p:nvPicPr>
        <p:blipFill>
          <a:blip r:embed="rId2" cstate="print"/>
          <a:stretch>
            <a:fillRect/>
          </a:stretch>
        </p:blipFill>
        <p:spPr>
          <a:xfrm>
            <a:off x="1509822" y="1"/>
            <a:ext cx="6166885" cy="6191653"/>
          </a:xfrm>
          <a:prstGeom prst="rect">
            <a:avLst/>
          </a:prstGeom>
        </p:spPr>
      </p:pic>
      <p:sp>
        <p:nvSpPr>
          <p:cNvPr id="3" name="TextBox 2"/>
          <p:cNvSpPr txBox="1"/>
          <p:nvPr/>
        </p:nvSpPr>
        <p:spPr>
          <a:xfrm>
            <a:off x="2522979" y="5869172"/>
            <a:ext cx="4083169" cy="646331"/>
          </a:xfrm>
          <a:prstGeom prst="rect">
            <a:avLst/>
          </a:prstGeom>
          <a:noFill/>
          <a:ln w="38100">
            <a:solidFill>
              <a:schemeClr val="tx1"/>
            </a:solidFill>
          </a:ln>
        </p:spPr>
        <p:txBody>
          <a:bodyPr wrap="none" rtlCol="0">
            <a:spAutoFit/>
          </a:bodyPr>
          <a:lstStyle/>
          <a:p>
            <a:pPr algn="ctr"/>
            <a:r>
              <a:rPr lang="en-US" sz="3600" dirty="0" smtClean="0">
                <a:latin typeface="Arial" pitchFamily="34" charset="0"/>
                <a:cs typeface="Arial" pitchFamily="34" charset="0"/>
              </a:rPr>
              <a:t>OPEN – Drip Proof</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1470025"/>
          </a:xfrm>
        </p:spPr>
        <p:txBody>
          <a:bodyPr>
            <a:normAutofit/>
          </a:bodyPr>
          <a:lstStyle/>
          <a:p>
            <a:r>
              <a:rPr lang="en-US" u="sng" dirty="0" smtClean="0">
                <a:latin typeface="Arial" pitchFamily="34" charset="0"/>
                <a:cs typeface="Arial" pitchFamily="34" charset="0"/>
              </a:rPr>
              <a:t>Single Phase Motor Types</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56930" y="1717157"/>
            <a:ext cx="7304568" cy="4492257"/>
          </a:xfrm>
        </p:spPr>
        <p:txBody>
          <a:bodyPr>
            <a:normAutofit/>
          </a:bodyPr>
          <a:lstStyle/>
          <a:p>
            <a:pPr algn="just">
              <a:lnSpc>
                <a:spcPct val="150000"/>
              </a:lnSpc>
              <a:buFont typeface="Wingdings" pitchFamily="2" charset="2"/>
              <a:buChar char="§"/>
            </a:pPr>
            <a:r>
              <a:rPr lang="en-US" dirty="0" smtClean="0">
                <a:solidFill>
                  <a:schemeClr val="tx1"/>
                </a:solidFill>
                <a:latin typeface="Arial" pitchFamily="34" charset="0"/>
                <a:cs typeface="Arial" pitchFamily="34" charset="0"/>
              </a:rPr>
              <a:t>  Split Phase</a:t>
            </a:r>
          </a:p>
          <a:p>
            <a:pPr algn="just">
              <a:lnSpc>
                <a:spcPct val="150000"/>
              </a:lnSpc>
              <a:buFont typeface="Wingdings" pitchFamily="2" charset="2"/>
              <a:buChar char="§"/>
            </a:pPr>
            <a:r>
              <a:rPr lang="en-US" dirty="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 Shaded Pole</a:t>
            </a:r>
          </a:p>
          <a:p>
            <a:pPr algn="just">
              <a:lnSpc>
                <a:spcPct val="150000"/>
              </a:lnSpc>
              <a:buFont typeface="Wingdings" pitchFamily="2" charset="2"/>
              <a:buChar char="§"/>
            </a:pPr>
            <a:r>
              <a:rPr lang="en-US" dirty="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 (PSC) – Permanent Split Capacitor</a:t>
            </a:r>
          </a:p>
          <a:p>
            <a:pPr algn="just">
              <a:lnSpc>
                <a:spcPct val="150000"/>
              </a:lnSpc>
              <a:buFont typeface="Wingdings" pitchFamily="2" charset="2"/>
              <a:buChar char="§"/>
            </a:pPr>
            <a:r>
              <a:rPr lang="en-US" dirty="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 (CS) – Capacitor Start</a:t>
            </a:r>
          </a:p>
          <a:p>
            <a:pPr algn="just">
              <a:lnSpc>
                <a:spcPct val="150000"/>
              </a:lnSpc>
              <a:buFont typeface="Wingdings" pitchFamily="2" charset="2"/>
              <a:buChar char="§"/>
            </a:pPr>
            <a:r>
              <a:rPr lang="en-US" dirty="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 (CSR) – Capacitor Start Run</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1470025"/>
          </a:xfrm>
        </p:spPr>
        <p:txBody>
          <a:bodyPr>
            <a:normAutofit/>
          </a:bodyPr>
          <a:lstStyle/>
          <a:p>
            <a:r>
              <a:rPr lang="en-US" u="sng" dirty="0" smtClean="0">
                <a:latin typeface="Arial" pitchFamily="34" charset="0"/>
                <a:cs typeface="Arial" pitchFamily="34" charset="0"/>
              </a:rPr>
              <a:t>Three Phase Motor Types</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56930" y="1717157"/>
            <a:ext cx="7304568" cy="4492257"/>
          </a:xfrm>
        </p:spPr>
        <p:txBody>
          <a:bodyPr>
            <a:normAutofit/>
          </a:bodyPr>
          <a:lstStyle/>
          <a:p>
            <a:pPr algn="just">
              <a:lnSpc>
                <a:spcPct val="150000"/>
              </a:lnSpc>
              <a:buFont typeface="Wingdings" pitchFamily="2" charset="2"/>
              <a:buChar char="§"/>
            </a:pPr>
            <a:r>
              <a:rPr lang="en-US" dirty="0" smtClean="0">
                <a:solidFill>
                  <a:schemeClr val="tx1"/>
                </a:solidFill>
                <a:latin typeface="Arial" pitchFamily="34" charset="0"/>
                <a:cs typeface="Arial" pitchFamily="34" charset="0"/>
              </a:rPr>
              <a:t>  Delta Configuration</a:t>
            </a:r>
          </a:p>
          <a:p>
            <a:pPr algn="just">
              <a:lnSpc>
                <a:spcPct val="150000"/>
              </a:lnSpc>
              <a:buFont typeface="Wingdings" pitchFamily="2" charset="2"/>
              <a:buChar char="§"/>
            </a:pPr>
            <a:r>
              <a:rPr lang="en-US" dirty="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Wye</a:t>
            </a:r>
            <a:r>
              <a:rPr lang="en-US" dirty="0" smtClean="0">
                <a:solidFill>
                  <a:schemeClr val="tx1"/>
                </a:solidFill>
                <a:latin typeface="Arial" pitchFamily="34" charset="0"/>
                <a:cs typeface="Arial" pitchFamily="34" charset="0"/>
              </a:rPr>
              <a:t> Configuration</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259095"/>
            <a:ext cx="7772400" cy="1470025"/>
          </a:xfrm>
        </p:spPr>
        <p:txBody>
          <a:bodyPr>
            <a:normAutofit/>
          </a:bodyPr>
          <a:lstStyle/>
          <a:p>
            <a:r>
              <a:rPr lang="en-US" u="sng" dirty="0" smtClean="0">
                <a:latin typeface="Arial" pitchFamily="34" charset="0"/>
                <a:cs typeface="Arial" pitchFamily="34" charset="0"/>
              </a:rPr>
              <a:t>DC Motor that works on AC</a:t>
            </a:r>
            <a:endParaRPr lang="en-US" u="sng" dirty="0">
              <a:latin typeface="Arial" pitchFamily="34" charset="0"/>
              <a:cs typeface="Arial" pitchFamily="34" charset="0"/>
            </a:endParaRPr>
          </a:p>
        </p:txBody>
      </p:sp>
      <p:sp>
        <p:nvSpPr>
          <p:cNvPr id="3" name="Subtitle 2"/>
          <p:cNvSpPr>
            <a:spLocks noGrp="1"/>
          </p:cNvSpPr>
          <p:nvPr>
            <p:ph type="subTitle" idx="1"/>
          </p:nvPr>
        </p:nvSpPr>
        <p:spPr>
          <a:xfrm>
            <a:off x="956930" y="1717157"/>
            <a:ext cx="7304568" cy="4492257"/>
          </a:xfrm>
        </p:spPr>
        <p:txBody>
          <a:bodyPr>
            <a:normAutofit/>
          </a:bodyPr>
          <a:lstStyle/>
          <a:p>
            <a:pPr algn="just">
              <a:lnSpc>
                <a:spcPct val="150000"/>
              </a:lnSpc>
            </a:pPr>
            <a:r>
              <a:rPr lang="en-US" dirty="0" smtClean="0">
                <a:solidFill>
                  <a:schemeClr val="tx1"/>
                </a:solidFill>
                <a:latin typeface="Arial" pitchFamily="34" charset="0"/>
                <a:cs typeface="Arial" pitchFamily="34" charset="0"/>
              </a:rPr>
              <a:t>Known as a ‘Universal’ motor because it can work on AC or DC.  It has some unique characteristics that we will review later in the course.  </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iterate type="wd">
                                    <p:tmPct val="7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346</Words>
  <Application>Microsoft Office PowerPoint</Application>
  <PresentationFormat>On-screen Show (4:3)</PresentationFormat>
  <Paragraphs>40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Motor Information</vt:lpstr>
      <vt:lpstr>HOUSINGS</vt:lpstr>
      <vt:lpstr>Slide 3</vt:lpstr>
      <vt:lpstr>Slide 4</vt:lpstr>
      <vt:lpstr>Slide 5</vt:lpstr>
      <vt:lpstr>Slide 6</vt:lpstr>
      <vt:lpstr>Single Phase Motor Types</vt:lpstr>
      <vt:lpstr>Three Phase Motor Types</vt:lpstr>
      <vt:lpstr>DC Motor that works on AC</vt:lpstr>
      <vt:lpstr>Starting Devices</vt:lpstr>
      <vt:lpstr>Starting Devices</vt:lpstr>
      <vt:lpstr>Motor/Compressor Configurations</vt:lpstr>
      <vt:lpstr>1.  Hermetic</vt:lpstr>
      <vt:lpstr>Slide 14</vt:lpstr>
      <vt:lpstr>Slide 15</vt:lpstr>
      <vt:lpstr>Slide 16</vt:lpstr>
      <vt:lpstr>2.  Semi-Hermetic (sometimes referred to as semi-open) </vt:lpstr>
      <vt:lpstr>Slide 18</vt:lpstr>
      <vt:lpstr>Slide 19</vt:lpstr>
      <vt:lpstr>3.  Open</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Motor Information</dc:title>
  <dc:creator>Arthur Miller</dc:creator>
  <cp:lastModifiedBy>Arthur Miller</cp:lastModifiedBy>
  <cp:revision>8</cp:revision>
  <dcterms:created xsi:type="dcterms:W3CDTF">2011-07-27T00:58:02Z</dcterms:created>
  <dcterms:modified xsi:type="dcterms:W3CDTF">2011-07-27T02:07:40Z</dcterms:modified>
</cp:coreProperties>
</file>